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0" r:id="rId1"/>
  </p:sldMasterIdLst>
  <p:notesMasterIdLst>
    <p:notesMasterId r:id="rId46"/>
  </p:notesMasterIdLst>
  <p:handoutMasterIdLst>
    <p:handoutMasterId r:id="rId47"/>
  </p:handoutMasterIdLst>
  <p:sldIdLst>
    <p:sldId id="256" r:id="rId2"/>
    <p:sldId id="257" r:id="rId3"/>
    <p:sldId id="322" r:id="rId4"/>
    <p:sldId id="341" r:id="rId5"/>
    <p:sldId id="344" r:id="rId6"/>
    <p:sldId id="342" r:id="rId7"/>
    <p:sldId id="323" r:id="rId8"/>
    <p:sldId id="324" r:id="rId9"/>
    <p:sldId id="260" r:id="rId10"/>
    <p:sldId id="327" r:id="rId11"/>
    <p:sldId id="332" r:id="rId12"/>
    <p:sldId id="333" r:id="rId13"/>
    <p:sldId id="330" r:id="rId14"/>
    <p:sldId id="331" r:id="rId15"/>
    <p:sldId id="334" r:id="rId16"/>
    <p:sldId id="271" r:id="rId17"/>
    <p:sldId id="283" r:id="rId18"/>
    <p:sldId id="305" r:id="rId19"/>
    <p:sldId id="307" r:id="rId20"/>
    <p:sldId id="306" r:id="rId21"/>
    <p:sldId id="308" r:id="rId22"/>
    <p:sldId id="361" r:id="rId23"/>
    <p:sldId id="303" r:id="rId24"/>
    <p:sldId id="312" r:id="rId25"/>
    <p:sldId id="338" r:id="rId26"/>
    <p:sldId id="345" r:id="rId27"/>
    <p:sldId id="347" r:id="rId28"/>
    <p:sldId id="348" r:id="rId29"/>
    <p:sldId id="349" r:id="rId30"/>
    <p:sldId id="350" r:id="rId31"/>
    <p:sldId id="351" r:id="rId32"/>
    <p:sldId id="352" r:id="rId33"/>
    <p:sldId id="353" r:id="rId34"/>
    <p:sldId id="354" r:id="rId35"/>
    <p:sldId id="355" r:id="rId36"/>
    <p:sldId id="309" r:id="rId37"/>
    <p:sldId id="360" r:id="rId38"/>
    <p:sldId id="359" r:id="rId39"/>
    <p:sldId id="299" r:id="rId40"/>
    <p:sldId id="313" r:id="rId41"/>
    <p:sldId id="358" r:id="rId42"/>
    <p:sldId id="357" r:id="rId43"/>
    <p:sldId id="362" r:id="rId44"/>
    <p:sldId id="301" r:id="rId45"/>
  </p:sldIdLst>
  <p:sldSz cx="9144000" cy="6858000" type="screen4x3"/>
  <p:notesSz cx="6807200" cy="99393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91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60" autoAdjust="0"/>
  </p:normalViewPr>
  <p:slideViewPr>
    <p:cSldViewPr snapToGrid="0" snapToObjects="1">
      <p:cViewPr varScale="1">
        <p:scale>
          <a:sx n="61" d="100"/>
          <a:sy n="61" d="100"/>
        </p:scale>
        <p:origin x="1572" y="66"/>
      </p:cViewPr>
      <p:guideLst>
        <p:guide orient="horz" pos="2160"/>
        <p:guide pos="2880"/>
      </p:guideLst>
    </p:cSldViewPr>
  </p:slideViewPr>
  <p:notesTextViewPr>
    <p:cViewPr>
      <p:scale>
        <a:sx n="100" d="100"/>
        <a:sy n="100" d="100"/>
      </p:scale>
      <p:origin x="0" y="0"/>
    </p:cViewPr>
  </p:notesTextViewPr>
  <p:sorterViewPr>
    <p:cViewPr>
      <p:scale>
        <a:sx n="98" d="100"/>
        <a:sy n="98" d="100"/>
      </p:scale>
      <p:origin x="0" y="0"/>
    </p:cViewPr>
  </p:sorterViewPr>
  <p:notesViewPr>
    <p:cSldViewPr snapToGrid="0" snapToObjects="1">
      <p:cViewPr varScale="1">
        <p:scale>
          <a:sx n="78" d="100"/>
          <a:sy n="78" d="100"/>
        </p:scale>
        <p:origin x="26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D0104AE3-4609-448D-931E-145BFBDA73E6}" type="datetimeFigureOut">
              <a:rPr kumimoji="1" lang="ja-JP" altLang="en-US" smtClean="0"/>
              <a:t>2018/4/11</a:t>
            </a:fld>
            <a:endParaRPr kumimoji="1" lang="ja-JP" altLang="en-US"/>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1D380064-A08A-4684-B249-5A77AF348E8B}" type="slidenum">
              <a:rPr kumimoji="1" lang="ja-JP" altLang="en-US" smtClean="0"/>
              <a:t>‹#›</a:t>
            </a:fld>
            <a:endParaRPr kumimoji="1" lang="ja-JP" altLang="en-US"/>
          </a:p>
        </p:txBody>
      </p:sp>
    </p:spTree>
    <p:extLst>
      <p:ext uri="{BB962C8B-B14F-4D97-AF65-F5344CB8AC3E}">
        <p14:creationId xmlns:p14="http://schemas.microsoft.com/office/powerpoint/2010/main" val="16450700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49786" cy="496967"/>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55837" y="0"/>
            <a:ext cx="2949786" cy="496967"/>
          </a:xfrm>
          <a:prstGeom prst="rect">
            <a:avLst/>
          </a:prstGeom>
          <a:noFill/>
          <a:ln>
            <a:noFill/>
          </a:ln>
        </p:spPr>
        <p:txBody>
          <a:bodyPr spcFirstLastPara="1" wrap="square" lIns="91425" tIns="91425" rIns="91425" bIns="91425" anchor="t" anchorCtr="0"/>
          <a:lstStyle>
            <a:lvl1pPr marL="0" marR="0" lvl="0" indent="0" algn="r"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919163" y="496888"/>
            <a:ext cx="4968875" cy="3727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0721" y="4224219"/>
            <a:ext cx="5445759" cy="5715119"/>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9pPr>
          </a:lstStyle>
          <a:p>
            <a:endParaRPr dirty="0"/>
          </a:p>
        </p:txBody>
      </p:sp>
      <p:sp>
        <p:nvSpPr>
          <p:cNvPr id="7" name="Shape 7"/>
          <p:cNvSpPr txBox="1">
            <a:spLocks noGrp="1"/>
          </p:cNvSpPr>
          <p:nvPr>
            <p:ph type="ftr" idx="11"/>
          </p:nvPr>
        </p:nvSpPr>
        <p:spPr>
          <a:xfrm>
            <a:off x="0" y="9440646"/>
            <a:ext cx="2949786" cy="496967"/>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6208230"/>
      </p:ext>
    </p:extLst>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txBox="1">
            <a:spLocks noGrp="1"/>
          </p:cNvSpPr>
          <p:nvPr>
            <p:ph type="body" idx="1"/>
          </p:nvPr>
        </p:nvSpPr>
        <p:spPr>
          <a:xfrm>
            <a:off x="680721" y="4721186"/>
            <a:ext cx="5445759" cy="521815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465" name="Shape 465"/>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Shape 470"/>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1" name="Shape 471"/>
          <p:cNvSpPr txBox="1">
            <a:spLocks noGrp="1"/>
          </p:cNvSpPr>
          <p:nvPr>
            <p:ph type="body" idx="1"/>
          </p:nvPr>
        </p:nvSpPr>
        <p:spPr>
          <a:xfrm>
            <a:off x="680721" y="4721186"/>
            <a:ext cx="5445759"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Clr>
                <a:schemeClr val="dk1"/>
              </a:buClr>
              <a:buFont typeface="Calibri"/>
              <a:buNone/>
            </a:pPr>
            <a:endParaRPr sz="1200" b="0" i="0" u="none" strike="noStrike" cap="none">
              <a:solidFill>
                <a:schemeClr val="dk1"/>
              </a:solidFill>
              <a:latin typeface="Arial"/>
              <a:ea typeface="Arial"/>
              <a:cs typeface="Arial"/>
              <a:sym typeface="Arial"/>
            </a:endParaRPr>
          </a:p>
          <a:p>
            <a:pPr marL="0" marR="0" lvl="0" indent="0" algn="l" rtl="0">
              <a:spcBef>
                <a:spcPts val="360"/>
              </a:spcBef>
              <a:spcAft>
                <a:spcPts val="0"/>
              </a:spcAft>
              <a:buClr>
                <a:schemeClr val="dk1"/>
              </a:buClr>
              <a:buFont typeface="Calibri"/>
              <a:buNone/>
            </a:pPr>
            <a:endParaRPr sz="1200" b="0" i="0" u="none" strike="noStrike" cap="none">
              <a:solidFill>
                <a:schemeClr val="dk1"/>
              </a:solidFill>
              <a:latin typeface="Arial"/>
              <a:ea typeface="Arial"/>
              <a:cs typeface="Arial"/>
              <a:sym typeface="Arial"/>
            </a:endParaRPr>
          </a:p>
        </p:txBody>
      </p:sp>
      <p:sp>
        <p:nvSpPr>
          <p:cNvPr id="472" name="Shape 472"/>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Arial"/>
              <a:buNone/>
            </a:pPr>
            <a:fld id="{00000000-1234-1234-1234-123412341234}" type="slidenum">
              <a:rPr lang="en-US"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rtl="0">
              <a:spcBef>
                <a:spcPts val="0"/>
              </a:spcBef>
              <a:spcAft>
                <a:spcPts val="0"/>
              </a:spcAft>
              <a:buClr>
                <a:schemeClr val="dk1"/>
              </a:buClr>
              <a:buFont typeface="Calibri"/>
              <a:buNone/>
            </a:pPr>
            <a:r>
              <a:rPr lang="en-US" altLang="ja-JP" sz="1200" b="0" i="0" u="none" strike="noStrike" cap="none" dirty="0" smtClean="0">
                <a:solidFill>
                  <a:schemeClr val="dk1"/>
                </a:solidFill>
                <a:latin typeface="Arial"/>
                <a:ea typeface="Arial"/>
                <a:cs typeface="Arial"/>
                <a:sym typeface="Arial"/>
              </a:rPr>
              <a:t>COAR is the abbreviation</a:t>
            </a:r>
            <a:r>
              <a:rPr lang="en-US" altLang="ja-JP" sz="1200" b="0" i="0" u="none" strike="noStrike" cap="none" baseline="0" dirty="0" smtClean="0">
                <a:solidFill>
                  <a:schemeClr val="dk1"/>
                </a:solidFill>
                <a:latin typeface="Arial"/>
                <a:ea typeface="Arial"/>
                <a:cs typeface="Arial"/>
                <a:sym typeface="Arial"/>
              </a:rPr>
              <a:t> of confederation of open repositories which established in 2009. </a:t>
            </a:r>
          </a:p>
          <a:p>
            <a:pPr marL="0" marR="0" lvl="0" indent="0" algn="l" rtl="0">
              <a:spcBef>
                <a:spcPts val="1200"/>
              </a:spcBef>
              <a:spcAft>
                <a:spcPts val="0"/>
              </a:spcAft>
              <a:buClr>
                <a:schemeClr val="dk1"/>
              </a:buClr>
              <a:buFont typeface="Calibri"/>
              <a:buNone/>
            </a:pPr>
            <a:r>
              <a:rPr lang="en-US" altLang="ja-JP" sz="1200" b="0" i="0" u="none" strike="noStrike" cap="none" dirty="0" smtClean="0">
                <a:solidFill>
                  <a:schemeClr val="dk1"/>
                </a:solidFill>
                <a:latin typeface="Arial"/>
                <a:ea typeface="Arial"/>
                <a:cs typeface="Arial"/>
                <a:sym typeface="Arial"/>
              </a:rPr>
              <a:t>The COAR office is based in Gottingen, Germany and it is a very light weight organization.</a:t>
            </a:r>
          </a:p>
          <a:p>
            <a:pPr marL="0" marR="0" lvl="0" indent="0" algn="l" rtl="0">
              <a:spcBef>
                <a:spcPts val="1200"/>
              </a:spcBef>
              <a:spcAft>
                <a:spcPts val="0"/>
              </a:spcAft>
              <a:buClr>
                <a:schemeClr val="dk1"/>
              </a:buClr>
              <a:buFont typeface="Calibri"/>
              <a:buNone/>
            </a:pPr>
            <a:r>
              <a:rPr lang="en-US" altLang="ja-JP" sz="1200" b="0" i="0" u="none" strike="noStrike" cap="none" dirty="0" smtClean="0">
                <a:solidFill>
                  <a:schemeClr val="dk1"/>
                </a:solidFill>
                <a:latin typeface="Arial"/>
                <a:ea typeface="Arial"/>
                <a:cs typeface="Arial"/>
                <a:sym typeface="Arial"/>
              </a:rPr>
              <a:t>We are funded through membership fees – which are 500 Euros per year, and some grant funding as well. </a:t>
            </a:r>
            <a:endParaRPr lang="en-US" altLang="ja-JP" dirty="0" smtClean="0"/>
          </a:p>
          <a:p>
            <a:pPr marL="0" marR="0" lvl="0" indent="0" algn="l" rtl="0">
              <a:spcBef>
                <a:spcPts val="1200"/>
              </a:spcBef>
              <a:spcAft>
                <a:spcPts val="0"/>
              </a:spcAft>
              <a:buClr>
                <a:schemeClr val="dk1"/>
              </a:buClr>
              <a:buFont typeface="Calibri"/>
              <a:buNone/>
            </a:pPr>
            <a:r>
              <a:rPr lang="en-US" altLang="ja-JP" sz="1200" b="0" i="0" u="none" strike="noStrike" cap="none" dirty="0" smtClean="0">
                <a:solidFill>
                  <a:schemeClr val="dk1"/>
                </a:solidFill>
                <a:latin typeface="Arial"/>
                <a:ea typeface="Arial"/>
                <a:cs typeface="Arial"/>
                <a:sym typeface="Arial"/>
              </a:rPr>
              <a:t>We currently have members and partners from around the world and working to build our membership base. </a:t>
            </a:r>
          </a:p>
          <a:p>
            <a:pPr marL="0" marR="0" lvl="0" indent="0" algn="l" rtl="0">
              <a:spcBef>
                <a:spcPts val="1200"/>
              </a:spcBef>
              <a:spcAft>
                <a:spcPts val="0"/>
              </a:spcAft>
              <a:buClr>
                <a:schemeClr val="dk1"/>
              </a:buClr>
              <a:buFont typeface="Calibri"/>
              <a:buNone/>
            </a:pPr>
            <a:r>
              <a:rPr lang="en-US" altLang="ja-JP" sz="1200" b="0" i="0" u="none" strike="noStrike" cap="none" dirty="0" smtClean="0">
                <a:solidFill>
                  <a:schemeClr val="dk1"/>
                </a:solidFill>
                <a:latin typeface="Arial"/>
                <a:ea typeface="Arial"/>
                <a:cs typeface="Arial"/>
                <a:sym typeface="Arial"/>
              </a:rPr>
              <a:t>We have very low membership fees to enable institutions from all regions and countries around the world to be able to participate.</a:t>
            </a:r>
          </a:p>
          <a:p>
            <a:pPr marL="0" marR="0" lvl="0" indent="0" algn="l" rtl="0">
              <a:spcBef>
                <a:spcPts val="1200"/>
              </a:spcBef>
              <a:spcAft>
                <a:spcPts val="0"/>
              </a:spcAft>
              <a:buClr>
                <a:schemeClr val="dk1"/>
              </a:buClr>
              <a:buFont typeface="Calibri"/>
              <a:buNone/>
            </a:pPr>
            <a:endParaRPr lang="en-US" altLang="ja-JP" sz="1200" b="0" i="0" u="none" strike="noStrike" cap="none" dirty="0" smtClean="0">
              <a:solidFill>
                <a:schemeClr val="dk1"/>
              </a:solidFill>
              <a:latin typeface="Arial"/>
              <a:cs typeface="Arial"/>
              <a:sym typeface="Arial"/>
            </a:endParaRPr>
          </a:p>
          <a:p>
            <a:pPr marL="0" marR="0" lvl="0" indent="0" algn="l" rtl="0">
              <a:spcBef>
                <a:spcPts val="1200"/>
              </a:spcBef>
              <a:spcAft>
                <a:spcPts val="0"/>
              </a:spcAft>
              <a:buClr>
                <a:schemeClr val="dk1"/>
              </a:buClr>
              <a:buFont typeface="Calibri"/>
              <a:buNone/>
            </a:pPr>
            <a:r>
              <a:rPr lang="en-US" altLang="ja-JP" dirty="0" smtClean="0"/>
              <a:t>Objective of COAR are </a:t>
            </a:r>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775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Not only NGR activity,</a:t>
            </a:r>
            <a:r>
              <a:rPr kumimoji="1" lang="en-US" altLang="ja-JP" baseline="0" dirty="0" smtClean="0"/>
              <a:t> I can see several activity which is trying to re-think about repository. </a:t>
            </a:r>
          </a:p>
          <a:p>
            <a:pPr>
              <a:buFont typeface="Arial" panose="020B0604020202020204" pitchFamily="34" charset="0"/>
              <a:buChar char="•"/>
            </a:pPr>
            <a:r>
              <a:rPr kumimoji="1" lang="en-US" altLang="ja-JP" baseline="0" dirty="0" smtClean="0"/>
              <a:t>Words from Cliff is sometimes refer to as the original definition of the repository.</a:t>
            </a:r>
          </a:p>
          <a:p>
            <a:pPr>
              <a:buFont typeface="Arial" panose="020B0604020202020204" pitchFamily="34" charset="0"/>
              <a:buChar char="•"/>
            </a:pPr>
            <a:r>
              <a:rPr kumimoji="1" lang="en-US" altLang="ja-JP" baseline="0" dirty="0" smtClean="0"/>
              <a:t>And recently Jisc is provides detailed definition according to the current situation maybe by explaining what is the service, research organization, offer community, dissemination and materials. </a:t>
            </a:r>
          </a:p>
          <a:p>
            <a:pPr>
              <a:buFont typeface="Arial" panose="020B0604020202020204" pitchFamily="34" charset="0"/>
              <a:buChar char="•"/>
            </a:pPr>
            <a:r>
              <a:rPr kumimoji="1" lang="en-US" altLang="ja-JP" baseline="0" dirty="0" smtClean="0"/>
              <a:t>Herbert said in our early discussion between NGR guys that in the original idea, repository possibly covers all kinds of digital materials created by an institution’s staff, however in the most of the case it just handle formally published materials created by an institution staff.</a:t>
            </a:r>
          </a:p>
          <a:p>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8215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How do you think</a:t>
            </a:r>
            <a:r>
              <a:rPr kumimoji="1" lang="en-US" altLang="ja-JP" baseline="0" dirty="0" smtClean="0"/>
              <a:t> about this. </a:t>
            </a:r>
          </a:p>
          <a:p>
            <a:pPr>
              <a:buFont typeface="Arial" panose="020B0604020202020204" pitchFamily="34" charset="0"/>
              <a:buChar char="•"/>
            </a:pPr>
            <a:r>
              <a:rPr kumimoji="1" lang="en-US" altLang="ja-JP" baseline="0" dirty="0" smtClean="0"/>
              <a:t>Of course as you know, the repository activity itself has been started in terms of serial crises then try to demonstrate and propagate self-archiving green OA activity.</a:t>
            </a:r>
          </a:p>
          <a:p>
            <a:pPr>
              <a:buFont typeface="Arial" panose="020B0604020202020204" pitchFamily="34" charset="0"/>
              <a:buChar char="•"/>
            </a:pPr>
            <a:r>
              <a:rPr kumimoji="1" lang="en-US" altLang="ja-JP" baseline="0" dirty="0" smtClean="0"/>
              <a:t>However at this moment, as a Japanese situation, only the certain level and size of university are still collecting the green way but most of the middle and small institution cannot afford good enough time to do so.</a:t>
            </a:r>
          </a:p>
          <a:p>
            <a:pPr>
              <a:buFont typeface="Arial" panose="020B0604020202020204" pitchFamily="34" charset="0"/>
              <a:buChar char="•"/>
            </a:pPr>
            <a:r>
              <a:rPr kumimoji="1" lang="en-US" altLang="ja-JP" baseline="0" dirty="0" smtClean="0"/>
              <a:t>And then even though the e-resource contract is now dramatically changing to the gold but repository community does not discuss and prepare deeply about this, in case of Japan. </a:t>
            </a:r>
          </a:p>
          <a:p>
            <a:pPr>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401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Everybody</a:t>
            </a:r>
            <a:r>
              <a:rPr kumimoji="1" lang="en-US" altLang="ja-JP" baseline="0" dirty="0" smtClean="0"/>
              <a:t> know about OAI-PMH.</a:t>
            </a:r>
          </a:p>
          <a:p>
            <a:pPr>
              <a:buFont typeface="Arial" panose="020B0604020202020204" pitchFamily="34" charset="0"/>
              <a:buChar char="•"/>
            </a:pPr>
            <a:r>
              <a:rPr kumimoji="1" lang="en-US" altLang="ja-JP" baseline="0" dirty="0" smtClean="0"/>
              <a:t>It is a protocol aggregating metadata from repository to service provider such as discovery service.</a:t>
            </a:r>
          </a:p>
          <a:p>
            <a:pPr>
              <a:buFont typeface="Arial" panose="020B0604020202020204" pitchFamily="34" charset="0"/>
              <a:buChar char="•"/>
            </a:pPr>
            <a:r>
              <a:rPr kumimoji="1" lang="en-US" altLang="ja-JP" baseline="0" dirty="0" smtClean="0"/>
              <a:t>Is </a:t>
            </a:r>
            <a:r>
              <a:rPr kumimoji="1" lang="en-US" altLang="ja-JP" baseline="0" dirty="0" err="1" smtClean="0"/>
              <a:t>is</a:t>
            </a:r>
            <a:r>
              <a:rPr kumimoji="1" lang="en-US" altLang="ja-JP" baseline="0" dirty="0" smtClean="0"/>
              <a:t> widely used in the repository community but I can say it is only one technology and community that each repository must have.</a:t>
            </a:r>
          </a:p>
          <a:p>
            <a:pPr>
              <a:buFont typeface="Arial" panose="020B0604020202020204" pitchFamily="34" charset="0"/>
              <a:buChar char="•"/>
            </a:pPr>
            <a:r>
              <a:rPr kumimoji="1" lang="en-US" altLang="ja-JP" baseline="0" dirty="0" smtClean="0"/>
              <a:t>However, if we look at recent internet technology, google stops OAI-PMH metadata aggregation for a long time ago and it is only our protocol.  </a:t>
            </a:r>
          </a:p>
          <a:p>
            <a:pPr>
              <a:buFont typeface="Arial" panose="020B0604020202020204" pitchFamily="34" charset="0"/>
              <a:buChar char="•"/>
            </a:pPr>
            <a:r>
              <a:rPr kumimoji="1" lang="en-US" altLang="ja-JP" baseline="0" dirty="0" smtClean="0"/>
              <a:t>Historically it is the protocol to try to create new scholarly communication world based on the preprint service named arXiv.</a:t>
            </a:r>
          </a:p>
          <a:p>
            <a:pPr>
              <a:buFont typeface="Arial" panose="020B0604020202020204" pitchFamily="34" charset="0"/>
              <a:buChar char="•"/>
            </a:pPr>
            <a:r>
              <a:rPr kumimoji="1" lang="en-US" altLang="ja-JP" dirty="0" smtClean="0"/>
              <a:t>And it is based on the web-technology around 90’s. </a:t>
            </a:r>
          </a:p>
          <a:p>
            <a:pPr>
              <a:buFont typeface="Arial" panose="020B0604020202020204" pitchFamily="34" charset="0"/>
              <a:buChar char="•"/>
            </a:pPr>
            <a:r>
              <a:rPr kumimoji="1" lang="en-US" altLang="ja-JP" dirty="0" smtClean="0"/>
              <a:t>Behavior of OAH-PMH is … and ….</a:t>
            </a:r>
          </a:p>
          <a:p>
            <a:pPr>
              <a:buFont typeface="Arial" panose="020B0604020202020204" pitchFamily="34" charset="0"/>
              <a:buChar char="•"/>
            </a:pPr>
            <a:r>
              <a:rPr kumimoji="1" lang="en-US" altLang="ja-JP" dirty="0" smtClean="0"/>
              <a:t>But now a days,</a:t>
            </a:r>
            <a:r>
              <a:rPr kumimoji="1" lang="en-US" altLang="ja-JP" baseline="0" dirty="0" smtClean="0"/>
              <a:t> as you are experiencing by your smartphone, in the most of the case, action is push from data provider in order to ensure dynamic communication.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7370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NGR is the major strategic</a:t>
            </a:r>
            <a:r>
              <a:rPr kumimoji="1" lang="en-US" altLang="ja-JP" baseline="0" dirty="0" smtClean="0"/>
              <a:t> priority for COAR and its launched in 2 years ago. </a:t>
            </a:r>
          </a:p>
          <a:p>
            <a:pPr>
              <a:buFont typeface="Arial" panose="020B0604020202020204" pitchFamily="34" charset="0"/>
              <a:buChar char="•"/>
            </a:pPr>
            <a:r>
              <a:rPr kumimoji="1" lang="en-US" altLang="ja-JP" baseline="0" dirty="0" smtClean="0"/>
              <a:t>Major concern of NGR try to solve is that repositories …</a:t>
            </a:r>
          </a:p>
          <a:p>
            <a:pPr>
              <a:buFont typeface="Arial" panose="020B0604020202020204" pitchFamily="34" charset="0"/>
              <a:buChar char="•"/>
            </a:pPr>
            <a:r>
              <a:rPr kumimoji="1" lang="en-US" altLang="ja-JP" baseline="0" dirty="0" smtClean="0"/>
              <a:t>In order to solve this problem, we aimed to identify…</a:t>
            </a:r>
          </a:p>
          <a:p>
            <a:pPr>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437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Shape 492"/>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dirty="0" smtClean="0">
                <a:solidFill>
                  <a:schemeClr val="dk1"/>
                </a:solidFill>
                <a:latin typeface="Calibri"/>
                <a:ea typeface="Calibri"/>
                <a:cs typeface="Calibri"/>
                <a:sym typeface="Calibri"/>
              </a:rPr>
              <a:t>In the different words,</a:t>
            </a:r>
            <a:r>
              <a:rPr lang="en-US" sz="1200" b="0" i="0" u="none" strike="noStrike" cap="none" baseline="0" dirty="0" smtClean="0">
                <a:solidFill>
                  <a:schemeClr val="dk1"/>
                </a:solidFill>
                <a:latin typeface="Calibri"/>
                <a:ea typeface="Calibri"/>
                <a:cs typeface="Calibri"/>
                <a:sym typeface="Calibri"/>
              </a:rPr>
              <a:t> vision of the NGR is to position repositories, as the …</a:t>
            </a:r>
          </a:p>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493" name="Shape 493"/>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IT</a:t>
            </a:r>
            <a:r>
              <a:rPr kumimoji="1" lang="ja-JP" altLang="en-US" dirty="0" smtClean="0"/>
              <a:t>を</a:t>
            </a:r>
            <a:r>
              <a:rPr kumimoji="1" lang="en-US" altLang="ja-JP" dirty="0" smtClean="0"/>
              <a:t>NGR</a:t>
            </a:r>
            <a:r>
              <a:rPr kumimoji="1" lang="ja-JP" altLang="en-US" dirty="0" smtClean="0"/>
              <a:t>に置き換えて説明する。</a:t>
            </a:r>
            <a:endParaRPr kumimoji="1" lang="en-US" altLang="ja-JP" dirty="0" smtClean="0"/>
          </a:p>
          <a:p>
            <a:pPr>
              <a:buFont typeface="Arial" panose="020B0604020202020204" pitchFamily="34" charset="0"/>
              <a:buChar char="•"/>
            </a:pPr>
            <a:r>
              <a:rPr kumimoji="1" lang="en-US" altLang="ja-JP" dirty="0" smtClean="0"/>
              <a:t>NGR can manage variety of contents such</a:t>
            </a:r>
            <a:r>
              <a:rPr kumimoji="1" lang="en-US" altLang="ja-JP" baseline="0" dirty="0" smtClean="0"/>
              <a:t> as …</a:t>
            </a:r>
            <a:endParaRPr kumimoji="1" lang="en-US" altLang="ja-JP" dirty="0" smtClean="0"/>
          </a:p>
          <a:p>
            <a:pPr>
              <a:buFont typeface="Arial" panose="020B0604020202020204" pitchFamily="34" charset="0"/>
              <a:buChar char="•"/>
            </a:pPr>
            <a:r>
              <a:rPr kumimoji="1" lang="en-US" altLang="ja-JP" dirty="0" smtClean="0"/>
              <a:t>From that point of view, NGR has to be the repository centric service.</a:t>
            </a:r>
            <a:r>
              <a:rPr kumimoji="1" lang="en-US" altLang="ja-JP" baseline="0" dirty="0" smtClean="0"/>
              <a:t> </a:t>
            </a:r>
            <a:endParaRPr kumimoji="1" lang="en-US" altLang="ja-JP" dirty="0" smtClean="0"/>
          </a:p>
          <a:p>
            <a:pPr>
              <a:buFont typeface="Arial" panose="020B0604020202020204" pitchFamily="34" charset="0"/>
              <a:buChar char="•"/>
            </a:pPr>
            <a:r>
              <a:rPr kumimoji="1" lang="en-US" altLang="ja-JP" dirty="0" smtClean="0"/>
              <a:t>Each NGR can talk each other and then establish bi-directional</a:t>
            </a:r>
            <a:r>
              <a:rPr kumimoji="1" lang="en-US" altLang="ja-JP" baseline="0" dirty="0" smtClean="0"/>
              <a:t> links as a result of an </a:t>
            </a:r>
            <a:r>
              <a:rPr kumimoji="1" lang="en-US" altLang="ja-JP" baseline="0" dirty="0" err="1" smtClean="0"/>
              <a:t>ineraction</a:t>
            </a:r>
            <a:r>
              <a:rPr kumimoji="1" lang="en-US" altLang="ja-JP" baseline="0" dirty="0" smtClean="0"/>
              <a:t>…</a:t>
            </a:r>
            <a:endParaRPr kumimoji="1" lang="en-US" altLang="ja-JP" dirty="0" smtClean="0"/>
          </a:p>
          <a:p>
            <a:pPr>
              <a:buFont typeface="Arial" panose="020B0604020202020204" pitchFamily="34" charset="0"/>
              <a:buChar char="•"/>
            </a:pPr>
            <a:r>
              <a:rPr kumimoji="1" lang="en-US" altLang="ja-JP" dirty="0" smtClean="0"/>
              <a:t>Not</a:t>
            </a:r>
            <a:r>
              <a:rPr kumimoji="1" lang="en-US" altLang="ja-JP" baseline="0" dirty="0" smtClean="0"/>
              <a:t> only OAI-PMH, it have to be machine friendly. </a:t>
            </a:r>
            <a:endParaRPr kumimoji="1" lang="en-US" altLang="ja-JP" dirty="0" smtClean="0"/>
          </a:p>
          <a:p>
            <a:pPr>
              <a:buFont typeface="Arial" panose="020B0604020202020204" pitchFamily="34" charset="0"/>
              <a:buChar char="•"/>
            </a:pPr>
            <a:r>
              <a:rPr kumimoji="1" lang="en-US" altLang="ja-JP" dirty="0" smtClean="0"/>
              <a:t>And</a:t>
            </a:r>
            <a:r>
              <a:rPr kumimoji="1" lang="en-US" altLang="ja-JP" baseline="0" dirty="0" smtClean="0"/>
              <a:t> then finally, NGR have to be active and supports…</a:t>
            </a:r>
            <a:endParaRPr kumimoji="1" lang="en-US" altLang="ja-JP" dirty="0" smtClean="0"/>
          </a:p>
          <a:p>
            <a:pPr>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3670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Going in detail as a principle</a:t>
            </a:r>
            <a:r>
              <a:rPr kumimoji="1" lang="en-US" altLang="ja-JP" baseline="0" dirty="0" smtClean="0"/>
              <a:t> of NGR, it should be distribution of control. </a:t>
            </a:r>
          </a:p>
          <a:p>
            <a:pPr>
              <a:buFont typeface="Arial" panose="020B0604020202020204" pitchFamily="34" charset="0"/>
              <a:buChar char="•"/>
            </a:pPr>
            <a:r>
              <a:rPr kumimoji="1" lang="en-US" altLang="ja-JP" baseline="0" dirty="0" smtClean="0"/>
              <a:t>This is the principle of the repository because distributed networks are more sustainable and at less risk to buy out by big company.</a:t>
            </a:r>
          </a:p>
          <a:p>
            <a:pPr>
              <a:buFont typeface="Arial" panose="020B0604020202020204" pitchFamily="34" charset="0"/>
              <a:buChar char="•"/>
            </a:pPr>
            <a:r>
              <a:rPr kumimoji="1" lang="en-US" altLang="ja-JP" baseline="0" dirty="0" smtClean="0"/>
              <a:t>If we will operate repository at the single place, there is a risk to buy out once the operating organization fail to realize sustainable business model.</a:t>
            </a:r>
          </a:p>
          <a:p>
            <a:pPr>
              <a:buFont typeface="Arial" panose="020B0604020202020204" pitchFamily="34" charset="0"/>
              <a:buChar char="•"/>
            </a:pPr>
            <a:r>
              <a:rPr kumimoji="1" lang="en-US" altLang="ja-JP" baseline="0" dirty="0" smtClean="0"/>
              <a:t>Second principle is inclusiveness and diversity. </a:t>
            </a:r>
          </a:p>
          <a:p>
            <a:pPr>
              <a:buFont typeface="Arial" panose="020B0604020202020204" pitchFamily="34" charset="0"/>
              <a:buChar char="•"/>
            </a:pPr>
            <a:r>
              <a:rPr kumimoji="1" lang="en-US" altLang="ja-JP" baseline="0" dirty="0" smtClean="0"/>
              <a:t>This aims to reflect and be responsive to the difference needs and contexts.</a:t>
            </a:r>
          </a:p>
          <a:p>
            <a:pPr>
              <a:buFont typeface="Arial" panose="020B0604020202020204" pitchFamily="34" charset="0"/>
              <a:buChar char="•"/>
            </a:pPr>
            <a:r>
              <a:rPr kumimoji="1" lang="en-US" altLang="ja-JP" baseline="0" dirty="0" smtClean="0"/>
              <a:t>The third one is public good to be available to everyone, using global standards.</a:t>
            </a:r>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19807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The fourth principle is the intelligent</a:t>
            </a:r>
            <a:r>
              <a:rPr kumimoji="1" lang="en-US" altLang="ja-JP" baseline="0" dirty="0" smtClean="0"/>
              <a:t> openness and accessibility, meaning that current system is less intelligent if compare our repository system with the common service in the internet. </a:t>
            </a:r>
          </a:p>
          <a:p>
            <a:pPr>
              <a:buFont typeface="Arial" panose="020B0604020202020204" pitchFamily="34" charset="0"/>
              <a:buChar char="•"/>
            </a:pPr>
            <a:r>
              <a:rPr kumimoji="1" lang="en-US" altLang="ja-JP" baseline="0" dirty="0" smtClean="0"/>
              <a:t>The fifth principle is sustainability. </a:t>
            </a:r>
          </a:p>
          <a:p>
            <a:pPr>
              <a:buFont typeface="Arial" panose="020B0604020202020204" pitchFamily="34" charset="0"/>
              <a:buChar char="•"/>
            </a:pPr>
            <a:r>
              <a:rPr kumimoji="1" lang="en-US" altLang="ja-JP" baseline="0" dirty="0" smtClean="0"/>
              <a:t>The operating body can contribute to the long term sustainability of resources. </a:t>
            </a:r>
          </a:p>
          <a:p>
            <a:pPr>
              <a:buFont typeface="Arial" panose="020B0604020202020204" pitchFamily="34" charset="0"/>
              <a:buChar char="•"/>
            </a:pPr>
            <a:r>
              <a:rPr kumimoji="1" lang="en-US" altLang="ja-JP" baseline="0" dirty="0" smtClean="0"/>
              <a:t>This is not all about the system itself but reflect the principle of the repository itself.</a:t>
            </a:r>
          </a:p>
          <a:p>
            <a:pPr>
              <a:buFont typeface="Arial" panose="020B0604020202020204" pitchFamily="34" charset="0"/>
              <a:buChar char="•"/>
            </a:pPr>
            <a:r>
              <a:rPr kumimoji="1" lang="en-US" altLang="ja-JP" baseline="0" dirty="0" smtClean="0"/>
              <a:t>The final one is the interoperability to order to create the global intelligent repository network.</a:t>
            </a:r>
          </a:p>
          <a:p>
            <a:pPr marL="228600" indent="0">
              <a:buFont typeface="Arial" panose="020B0604020202020204" pitchFamily="34" charset="0"/>
              <a:buNone/>
            </a:pPr>
            <a:r>
              <a:rPr kumimoji="1" lang="en-US" altLang="ja-JP" baseline="0" dirty="0" smtClean="0"/>
              <a:t>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40167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Based on the principle</a:t>
            </a:r>
            <a:r>
              <a:rPr kumimoji="1" lang="en-US" altLang="ja-JP" baseline="0" dirty="0" smtClean="0"/>
              <a:t> we discussed about design assumptions of NGR.</a:t>
            </a:r>
          </a:p>
          <a:p>
            <a:pPr>
              <a:buFont typeface="Arial" panose="020B0604020202020204" pitchFamily="34" charset="0"/>
              <a:buChar char="•"/>
            </a:pPr>
            <a:r>
              <a:rPr kumimoji="1" lang="en-US" altLang="ja-JP" baseline="0" dirty="0" smtClean="0"/>
              <a:t>NGR focus n the resources themselves not just associated metadata. </a:t>
            </a:r>
          </a:p>
          <a:p>
            <a:pPr>
              <a:buFont typeface="Arial" panose="020B0604020202020204" pitchFamily="34" charset="0"/>
              <a:buChar char="•"/>
            </a:pPr>
            <a:r>
              <a:rPr kumimoji="1" lang="en-US" altLang="ja-JP" baseline="0" dirty="0" smtClean="0"/>
              <a:t>It can be realized by providing equal footing and can be appropriately interlined between resources. </a:t>
            </a:r>
          </a:p>
          <a:p>
            <a:pPr>
              <a:buFont typeface="Arial" panose="020B0604020202020204" pitchFamily="34" charset="0"/>
              <a:buChar char="•"/>
            </a:pPr>
            <a:r>
              <a:rPr kumimoji="1" lang="en-US" altLang="ja-JP" baseline="0" dirty="0" smtClean="0"/>
              <a:t>And NGR has to be pragmatism by employing standard web technology.</a:t>
            </a:r>
          </a:p>
          <a:p>
            <a:pPr>
              <a:buFont typeface="Arial" panose="020B0604020202020204" pitchFamily="34" charset="0"/>
              <a:buChar char="•"/>
            </a:pPr>
            <a:r>
              <a:rPr kumimoji="1" lang="en-US" altLang="ja-JP" baseline="0" dirty="0" smtClean="0"/>
              <a:t>We are not trying to invent new complicated technology but just want to make repository to be ordinal system in the internet. </a:t>
            </a:r>
          </a:p>
          <a:p>
            <a:pPr>
              <a:buFont typeface="Arial" panose="020B0604020202020204" pitchFamily="34" charset="0"/>
              <a:buChar char="•"/>
            </a:pPr>
            <a:r>
              <a:rPr kumimoji="1" lang="en-US" altLang="ja-JP" baseline="0" dirty="0" smtClean="0"/>
              <a:t>In the other words, it is evolution but not revolution.</a:t>
            </a:r>
          </a:p>
          <a:p>
            <a:pPr>
              <a:buFont typeface="Arial" panose="020B0604020202020204" pitchFamily="34" charset="0"/>
              <a:buChar char="•"/>
            </a:pPr>
            <a:r>
              <a:rPr kumimoji="1" lang="en-US" altLang="ja-JP" baseline="0" dirty="0" smtClean="0"/>
              <a:t>The NGR is the idea just to adjust existing software and systems. </a:t>
            </a:r>
          </a:p>
          <a:p>
            <a:pPr>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6037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It</a:t>
            </a:r>
            <a:r>
              <a:rPr kumimoji="1" lang="en-US" altLang="ja-JP" baseline="0" dirty="0" smtClean="0"/>
              <a:t> is all about convention over configuration. </a:t>
            </a:r>
          </a:p>
          <a:p>
            <a:pPr>
              <a:buFont typeface="Arial" panose="020B0604020202020204" pitchFamily="34" charset="0"/>
              <a:buChar char="•"/>
            </a:pPr>
            <a:r>
              <a:rPr kumimoji="1" lang="en-US" altLang="ja-JP" baseline="0" dirty="0" smtClean="0"/>
              <a:t>NGR is trying to adopt widely recognized conventions and standards.</a:t>
            </a:r>
          </a:p>
          <a:p>
            <a:pPr>
              <a:buFont typeface="Arial" panose="020B0604020202020204" pitchFamily="34" charset="0"/>
              <a:buChar char="•"/>
            </a:pPr>
            <a:r>
              <a:rPr kumimoji="1" lang="en-US" altLang="ja-JP" baseline="0" dirty="0" smtClean="0"/>
              <a:t>All of these things can engage with users where they are. </a:t>
            </a:r>
          </a:p>
          <a:p>
            <a:pPr>
              <a:buFont typeface="Arial" panose="020B0604020202020204" pitchFamily="34" charset="0"/>
              <a:buChar char="•"/>
            </a:pPr>
            <a:r>
              <a:rPr kumimoji="1" lang="en-US" altLang="ja-JP" baseline="0" dirty="0" smtClean="0"/>
              <a:t>It automatically will be able to integrate tools into the environments and systems where they are already engaged.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7428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By</a:t>
            </a:r>
            <a:r>
              <a:rPr kumimoji="1" lang="en-US" altLang="ja-JP" baseline="0" dirty="0" smtClean="0"/>
              <a:t> defining the characteristics, principle and design assumption, we finally published recommendation of NGR and the now we are in the implementation stage.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1998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Shape 573"/>
          <p:cNvSpPr>
            <a:spLocks noGrp="1" noRot="1" noChangeAspect="1"/>
          </p:cNvSpPr>
          <p:nvPr>
            <p:ph type="sldImg" idx="2"/>
          </p:nvPr>
        </p:nvSpPr>
        <p:spPr>
          <a:xfrm>
            <a:off x="1168400" y="1243013"/>
            <a:ext cx="4470400" cy="3354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Shape 574"/>
          <p:cNvSpPr txBox="1">
            <a:spLocks noGrp="1"/>
          </p:cNvSpPr>
          <p:nvPr>
            <p:ph type="body" idx="1"/>
          </p:nvPr>
        </p:nvSpPr>
        <p:spPr>
          <a:xfrm>
            <a:off x="680721" y="4783307"/>
            <a:ext cx="5445759" cy="3913614"/>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One of the key aims of the COAR NGR group is to help us to overcome the challenges that still make it difficult to move beyond repositories as document silos. The group wants to see a globally interoperable network of repositories and global services built on top of repositories fulfilling the expectations of users in the 21</a:t>
            </a:r>
            <a:r>
              <a:rPr lang="en-US" sz="1200" b="0" i="0" u="none" strike="noStrike" cap="none" baseline="30000" dirty="0">
                <a:solidFill>
                  <a:schemeClr val="dk1"/>
                </a:solidFill>
                <a:latin typeface="Calibri"/>
                <a:ea typeface="Calibri"/>
                <a:cs typeface="Calibri"/>
                <a:sym typeface="Calibri"/>
              </a:rPr>
              <a:t>st</a:t>
            </a:r>
            <a:r>
              <a:rPr lang="en-US" sz="1200" b="0" i="0" u="none" strike="noStrike" cap="none" dirty="0">
                <a:solidFill>
                  <a:schemeClr val="dk1"/>
                </a:solidFill>
                <a:latin typeface="Calibri"/>
                <a:ea typeface="Calibri"/>
                <a:cs typeface="Calibri"/>
                <a:sym typeface="Calibri"/>
              </a:rPr>
              <a:t> century. During this talk, I will address several use cases the COAR NGR working group aims to enable in the next generation of repositories. They include more effective techniques for metadata and content discovery &amp; synchronization, enabling social notification feeds (including commenting and peer-review), supporting data mining, enabling recommender systems and offering new ways for comparing usage of content across repositories.</a:t>
            </a:r>
            <a:endParaRPr dirty="0"/>
          </a:p>
          <a:p>
            <a:pPr marL="0" marR="0" lvl="0" indent="0" algn="l" rtl="0">
              <a:spcBef>
                <a:spcPts val="0"/>
              </a:spcBef>
              <a:spcAft>
                <a:spcPts val="0"/>
              </a:spcAft>
              <a:buClr>
                <a:schemeClr val="dk1"/>
              </a:buClr>
              <a:buFont typeface="Calibri"/>
              <a:buNone/>
            </a:pPr>
            <a:r>
              <a:rPr lang="en-US" sz="1200" b="0" i="0" u="none" strike="noStrike" cap="none" dirty="0" smtClean="0">
                <a:solidFill>
                  <a:schemeClr val="dk1"/>
                </a:solidFill>
                <a:latin typeface="Calibri"/>
                <a:ea typeface="Calibri"/>
                <a:cs typeface="Calibri"/>
                <a:sym typeface="Calibri"/>
              </a:rPr>
              <a:t>1</a:t>
            </a:r>
            <a:r>
              <a:rPr lang="en-US" sz="1200" b="0" i="0" u="none" strike="noStrike" cap="none" dirty="0">
                <a:solidFill>
                  <a:schemeClr val="dk1"/>
                </a:solidFill>
                <a:latin typeface="Calibri"/>
                <a:ea typeface="Calibri"/>
                <a:cs typeface="Calibri"/>
                <a:sym typeface="Calibri"/>
              </a:rPr>
              <a:t>. Discovering metadata that describe a scholarly resource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2. Discovering the identifier of a scholarly resource</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3. Discovering usage rights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4. Recognizing the user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5. Commenting, annotating, and peer-review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6. Automated recommender systems for repositories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7. Providing a social notification feed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8. Resource syncing and notification</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9. Data mining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10. Supporting researchers’ workflows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11. Comparing usage </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12. Preservation</a:t>
            </a: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575" name="Shape 575"/>
          <p:cNvSpPr txBox="1">
            <a:spLocks noGrp="1"/>
          </p:cNvSpPr>
          <p:nvPr>
            <p:ph type="sldNum" idx="12"/>
          </p:nvPr>
        </p:nvSpPr>
        <p:spPr>
          <a:xfrm>
            <a:off x="3855837" y="9440646"/>
            <a:ext cx="2949786" cy="4986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Shape 718"/>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719" name="Shape 719"/>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Shape 703"/>
          <p:cNvSpPr txBox="1">
            <a:spLocks noGrp="1"/>
          </p:cNvSpPr>
          <p:nvPr>
            <p:ph type="body" idx="1"/>
          </p:nvPr>
        </p:nvSpPr>
        <p:spPr>
          <a:xfrm>
            <a:off x="680401" y="4721985"/>
            <a:ext cx="5446356"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There is no requirement to store them in the same repository for them to utilized by the same service(s), logically grouped, etc.</a:t>
            </a:r>
            <a:endParaRPr dirty="0"/>
          </a:p>
          <a:p>
            <a:pPr marL="0" marR="0" lvl="0" indent="0" algn="l" rtl="0">
              <a:spcBef>
                <a:spcPts val="0"/>
              </a:spcBef>
              <a:spcAft>
                <a:spcPts val="0"/>
              </a:spcAft>
              <a:buClr>
                <a:schemeClr val="dk1"/>
              </a:buClr>
              <a:buFont typeface="Calibri"/>
              <a:buNone/>
            </a:pPr>
            <a:r>
              <a:rPr lang="en-US" sz="1200" b="0" i="0" u="none" strike="noStrike" cap="none" dirty="0">
                <a:solidFill>
                  <a:schemeClr val="dk1"/>
                </a:solidFill>
                <a:latin typeface="Calibri"/>
                <a:ea typeface="Calibri"/>
                <a:cs typeface="Calibri"/>
                <a:sym typeface="Calibri"/>
              </a:rPr>
              <a:t>assumed could interact with the resources as if they were within the same physical repository</a:t>
            </a:r>
            <a:endParaRPr dirty="0"/>
          </a:p>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704" name="Shape 704"/>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Shape 703"/>
          <p:cNvSpPr txBox="1">
            <a:spLocks noGrp="1"/>
          </p:cNvSpPr>
          <p:nvPr>
            <p:ph type="body" idx="1"/>
          </p:nvPr>
        </p:nvSpPr>
        <p:spPr>
          <a:xfrm>
            <a:off x="680401" y="4721985"/>
            <a:ext cx="5446356"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There is no requirement to store them in the same repository for them to utilized by the same service(s), logically grouped, etc.</a:t>
            </a:r>
            <a:endParaRPr/>
          </a:p>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assumed could interact with the resources as if they were within the same physical repository</a:t>
            </a:r>
            <a:endParaRPr/>
          </a:p>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704" name="Shape 704"/>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Shape 703"/>
          <p:cNvSpPr txBox="1">
            <a:spLocks noGrp="1"/>
          </p:cNvSpPr>
          <p:nvPr>
            <p:ph type="body" idx="1"/>
          </p:nvPr>
        </p:nvSpPr>
        <p:spPr>
          <a:xfrm>
            <a:off x="680401" y="4721985"/>
            <a:ext cx="5446356"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There is no requirement to store them in the same repository for them to utilized by the same service(s), logically grouped, etc.</a:t>
            </a:r>
            <a:endParaRPr/>
          </a:p>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assumed could interact with the resources as if they were within the same physical repository</a:t>
            </a:r>
            <a:endParaRPr/>
          </a:p>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704" name="Shape 704"/>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Shape 703"/>
          <p:cNvSpPr txBox="1">
            <a:spLocks noGrp="1"/>
          </p:cNvSpPr>
          <p:nvPr>
            <p:ph type="body" idx="1"/>
          </p:nvPr>
        </p:nvSpPr>
        <p:spPr>
          <a:xfrm>
            <a:off x="680401" y="4721985"/>
            <a:ext cx="5446356"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There is no requirement to store them in the same repository for them to utilized by the same service(s), logically grouped, etc.</a:t>
            </a:r>
            <a:endParaRPr/>
          </a:p>
          <a:p>
            <a:pPr marL="0" marR="0" lvl="0" indent="0" algn="l" rtl="0">
              <a:spcBef>
                <a:spcPts val="0"/>
              </a:spcBef>
              <a:spcAft>
                <a:spcPts val="0"/>
              </a:spcAft>
              <a:buClr>
                <a:schemeClr val="dk1"/>
              </a:buClr>
              <a:buFont typeface="Calibri"/>
              <a:buNone/>
            </a:pPr>
            <a:r>
              <a:rPr lang="en-US" sz="1200" b="0" i="0" u="none" strike="noStrike" cap="none">
                <a:solidFill>
                  <a:schemeClr val="dk1"/>
                </a:solidFill>
                <a:latin typeface="Calibri"/>
                <a:ea typeface="Calibri"/>
                <a:cs typeface="Calibri"/>
                <a:sym typeface="Calibri"/>
              </a:rPr>
              <a:t>assumed could interact with the resources as if they were within the same physical repository</a:t>
            </a:r>
            <a:endParaRPr/>
          </a:p>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704" name="Shape 704"/>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154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Shape 526"/>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171450" marR="0" lvl="0" indent="-171450" algn="l" rtl="0">
              <a:spcBef>
                <a:spcPts val="0"/>
              </a:spcBef>
              <a:spcAft>
                <a:spcPts val="0"/>
              </a:spcAft>
              <a:buClr>
                <a:schemeClr val="dk1"/>
              </a:buClr>
              <a:buFont typeface="Arial" panose="020B0604020202020204" pitchFamily="34" charset="0"/>
              <a:buChar char="•"/>
            </a:pPr>
            <a:r>
              <a:rPr lang="en-US" sz="1200" b="0" i="0" u="none" strike="noStrike" cap="none" dirty="0" smtClean="0">
                <a:solidFill>
                  <a:schemeClr val="dk1"/>
                </a:solidFill>
                <a:latin typeface="Calibri"/>
                <a:ea typeface="Calibri"/>
                <a:cs typeface="Calibri"/>
                <a:sym typeface="Calibri"/>
              </a:rPr>
              <a:t>Based</a:t>
            </a:r>
            <a:r>
              <a:rPr lang="en-US" sz="1200" b="0" i="0" u="none" strike="noStrike" cap="none" baseline="0" dirty="0" smtClean="0">
                <a:solidFill>
                  <a:schemeClr val="dk1"/>
                </a:solidFill>
                <a:latin typeface="Calibri"/>
                <a:ea typeface="Calibri"/>
                <a:cs typeface="Calibri"/>
                <a:sym typeface="Calibri"/>
              </a:rPr>
              <a:t> on the principle and design assumption, we defined 11 technical recommendation like this.</a:t>
            </a:r>
          </a:p>
          <a:p>
            <a:pPr marL="171450" marR="0" lvl="0" indent="-171450" algn="l" rtl="0">
              <a:spcBef>
                <a:spcPts val="0"/>
              </a:spcBef>
              <a:spcAft>
                <a:spcPts val="0"/>
              </a:spcAft>
              <a:buClr>
                <a:schemeClr val="dk1"/>
              </a:buClr>
              <a:buFont typeface="Arial" panose="020B0604020202020204" pitchFamily="34" charset="0"/>
              <a:buChar char="•"/>
            </a:pPr>
            <a:endParaRPr sz="1200" b="0" i="0" u="none" strike="noStrike" cap="none" dirty="0">
              <a:solidFill>
                <a:schemeClr val="dk1"/>
              </a:solidFill>
              <a:latin typeface="Calibri"/>
              <a:ea typeface="Calibri"/>
              <a:cs typeface="Calibri"/>
              <a:sym typeface="Calibri"/>
            </a:endParaRPr>
          </a:p>
        </p:txBody>
      </p:sp>
      <p:sp>
        <p:nvSpPr>
          <p:cNvPr id="527" name="Shape 527"/>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Font typeface="Arial"/>
              <a:buNone/>
            </a:pPr>
            <a:fld id="{00000000-1234-1234-1234-123412341234}" type="slidenum">
              <a:rPr lang="en-US" sz="1400" b="0" i="0" u="none" strike="noStrike" cap="none">
                <a:solidFill>
                  <a:srgbClr val="000000"/>
                </a:solidFill>
                <a:latin typeface="Arial"/>
                <a:ea typeface="Arial"/>
                <a:cs typeface="Arial"/>
                <a:sym typeface="Arial"/>
              </a:rPr>
              <a:t>23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Shape 526"/>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171450" marR="0" lvl="0" indent="-171450" algn="l" rtl="0">
              <a:spcBef>
                <a:spcPts val="0"/>
              </a:spcBef>
              <a:spcAft>
                <a:spcPts val="0"/>
              </a:spcAft>
              <a:buClr>
                <a:schemeClr val="dk1"/>
              </a:buClr>
              <a:buFont typeface="Arial" panose="020B0604020202020204" pitchFamily="34" charset="0"/>
              <a:buChar char="•"/>
            </a:pPr>
            <a:r>
              <a:rPr lang="en-US" sz="1200" b="0" i="0" u="none" strike="noStrike" cap="none" dirty="0" smtClean="0">
                <a:solidFill>
                  <a:schemeClr val="dk1"/>
                </a:solidFill>
                <a:latin typeface="Calibri"/>
                <a:ea typeface="Calibri"/>
                <a:cs typeface="Calibri"/>
                <a:sym typeface="Calibri"/>
              </a:rPr>
              <a:t>In order to develop NGR as the repository functionality, we mapped standard</a:t>
            </a:r>
            <a:r>
              <a:rPr lang="en-US" sz="1200" b="0" i="0" u="none" strike="noStrike" cap="none" baseline="0" dirty="0" smtClean="0">
                <a:solidFill>
                  <a:schemeClr val="dk1"/>
                </a:solidFill>
                <a:latin typeface="Calibri"/>
                <a:ea typeface="Calibri"/>
                <a:cs typeface="Calibri"/>
                <a:sym typeface="Calibri"/>
              </a:rPr>
              <a:t>s and protocols. </a:t>
            </a:r>
          </a:p>
        </p:txBody>
      </p:sp>
      <p:sp>
        <p:nvSpPr>
          <p:cNvPr id="527" name="Shape 527"/>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Font typeface="Arial"/>
              <a:buNone/>
            </a:pPr>
            <a:fld id="{00000000-1234-1234-1234-123412341234}" type="slidenum">
              <a:rPr lang="en-US" sz="1400" b="0" i="0" u="none" strike="noStrike" cap="none">
                <a:solidFill>
                  <a:srgbClr val="000000"/>
                </a:solidFill>
                <a:latin typeface="Arial"/>
                <a:ea typeface="Arial"/>
                <a:cs typeface="Arial"/>
                <a:sym typeface="Arial"/>
              </a:rPr>
              <a:t>24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Here is a</a:t>
            </a:r>
            <a:r>
              <a:rPr kumimoji="1" lang="en-US" altLang="ja-JP" baseline="0" dirty="0" smtClean="0"/>
              <a:t> example of no.6 batch discovery</a:t>
            </a:r>
          </a:p>
          <a:p>
            <a:pPr>
              <a:buFont typeface="Arial" panose="020B0604020202020204" pitchFamily="34" charset="0"/>
              <a:buChar char="•"/>
            </a:pPr>
            <a:r>
              <a:rPr kumimoji="1" lang="en-US" altLang="ja-JP" baseline="0" dirty="0" smtClean="0"/>
              <a:t>In each case, we made user stories like this.</a:t>
            </a:r>
          </a:p>
          <a:p>
            <a:pPr>
              <a:buFont typeface="Arial" panose="020B0604020202020204" pitchFamily="34" charset="0"/>
              <a:buChar char="•"/>
            </a:pPr>
            <a:r>
              <a:rPr kumimoji="1" lang="en-US" altLang="ja-JP" baseline="0" dirty="0" smtClean="0"/>
              <a:t>In the batch discovery, </a:t>
            </a:r>
          </a:p>
          <a:p>
            <a:pPr>
              <a:buFont typeface="Arial" panose="020B0604020202020204" pitchFamily="34" charset="0"/>
              <a:buChar char="•"/>
            </a:pPr>
            <a:r>
              <a:rPr kumimoji="1" lang="en-US" altLang="ja-JP" baseline="0" dirty="0" smtClean="0"/>
              <a:t>And then necessity technologies are </a:t>
            </a:r>
            <a:r>
              <a:rPr kumimoji="1" lang="en-US" altLang="ja-JP" baseline="0" dirty="0" err="1" smtClean="0"/>
              <a:t>resourceSync</a:t>
            </a:r>
            <a:r>
              <a:rPr kumimoji="1" lang="en-US" altLang="ja-JP" baseline="0" dirty="0" smtClean="0"/>
              <a:t>, Signposting and sitemaps.</a:t>
            </a:r>
          </a:p>
          <a:p>
            <a:pPr>
              <a:buFont typeface="Arial" panose="020B0604020202020204" pitchFamily="34" charset="0"/>
              <a:buChar char="•"/>
            </a:pPr>
            <a:r>
              <a:rPr kumimoji="1" lang="en-US" altLang="ja-JP" baseline="0" dirty="0" smtClean="0"/>
              <a:t>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6089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Shape 526"/>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171450" marR="0" lvl="0" indent="-171450" algn="l" rtl="0">
              <a:spcBef>
                <a:spcPts val="0"/>
              </a:spcBef>
              <a:spcAft>
                <a:spcPts val="0"/>
              </a:spcAft>
              <a:buClr>
                <a:schemeClr val="dk1"/>
              </a:buClr>
              <a:buFont typeface="Arial" panose="020B0604020202020204" pitchFamily="34" charset="0"/>
              <a:buChar char="•"/>
            </a:pPr>
            <a:r>
              <a:rPr lang="en-US" sz="1200" b="0" i="0" u="none" strike="noStrike" cap="none" dirty="0" smtClean="0">
                <a:solidFill>
                  <a:schemeClr val="dk1"/>
                </a:solidFill>
                <a:latin typeface="Calibri"/>
                <a:ea typeface="Calibri"/>
                <a:cs typeface="Calibri"/>
                <a:sym typeface="Calibri"/>
              </a:rPr>
              <a:t>For those who are not familiar with technological things. </a:t>
            </a:r>
            <a:endParaRPr sz="1200" b="0" i="0" u="none" strike="noStrike" cap="none" dirty="0">
              <a:solidFill>
                <a:schemeClr val="dk1"/>
              </a:solidFill>
              <a:latin typeface="Calibri"/>
              <a:ea typeface="Calibri"/>
              <a:cs typeface="Calibri"/>
              <a:sym typeface="Calibri"/>
            </a:endParaRPr>
          </a:p>
        </p:txBody>
      </p:sp>
      <p:sp>
        <p:nvSpPr>
          <p:cNvPr id="527" name="Shape 527"/>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Font typeface="Arial"/>
              <a:buNone/>
            </a:pPr>
            <a:fld id="{00000000-1234-1234-1234-123412341234}" type="slidenum">
              <a:rPr lang="en-US" sz="1400" b="0" i="0" u="none" strike="noStrike" cap="none">
                <a:solidFill>
                  <a:srgbClr val="000000"/>
                </a:solidFill>
                <a:latin typeface="Arial"/>
                <a:ea typeface="Arial"/>
                <a:cs typeface="Arial"/>
                <a:sym typeface="Arial"/>
              </a:rPr>
              <a:t>36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The signposting is an approach to make …</a:t>
            </a:r>
          </a:p>
          <a:p>
            <a:pPr>
              <a:buFont typeface="Arial" panose="020B0604020202020204" pitchFamily="34" charset="0"/>
              <a:buChar char="•"/>
            </a:pPr>
            <a:r>
              <a:rPr kumimoji="1" lang="en-US" altLang="ja-JP" dirty="0" smtClean="0"/>
              <a:t>And right now, following discovering patterns are defined.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4868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Second example is the </a:t>
            </a:r>
            <a:r>
              <a:rPr kumimoji="1" lang="en-US" altLang="ja-JP" dirty="0" err="1" smtClean="0"/>
              <a:t>resourceSync</a:t>
            </a:r>
            <a:r>
              <a:rPr kumimoji="1" lang="en-US" altLang="ja-JP" dirty="0" smtClean="0"/>
              <a:t>.</a:t>
            </a:r>
          </a:p>
          <a:p>
            <a:pPr>
              <a:buFont typeface="Arial" panose="020B0604020202020204" pitchFamily="34" charset="0"/>
              <a:buChar char="•"/>
            </a:pPr>
            <a:r>
              <a:rPr kumimoji="1" lang="en-US" altLang="ja-JP" dirty="0" smtClean="0"/>
              <a:t>This is the successor of the OAI-PMH </a:t>
            </a:r>
            <a:r>
              <a:rPr kumimoji="1" lang="en-US" altLang="ja-JP" dirty="0" err="1" smtClean="0"/>
              <a:t>protocaol</a:t>
            </a:r>
            <a:r>
              <a:rPr kumimoji="1" lang="en-US" altLang="ja-JP" dirty="0" smtClean="0"/>
              <a:t> and has much more good feature.</a:t>
            </a:r>
          </a:p>
          <a:p>
            <a:pPr>
              <a:buFont typeface="Arial" panose="020B0604020202020204" pitchFamily="34" charset="0"/>
              <a:buChar char="•"/>
            </a:pPr>
            <a:r>
              <a:rPr kumimoji="1" lang="en-US" altLang="ja-JP" dirty="0" smtClean="0"/>
              <a:t>It faster,</a:t>
            </a:r>
            <a:r>
              <a:rPr kumimoji="1" lang="en-US" altLang="ja-JP" baseline="0" dirty="0" smtClean="0"/>
              <a:t>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7625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Shape 836"/>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171450" marR="0" lvl="0" indent="-171450" algn="l" rtl="0">
              <a:spcBef>
                <a:spcPts val="0"/>
              </a:spcBef>
              <a:spcAft>
                <a:spcPts val="0"/>
              </a:spcAft>
              <a:buClr>
                <a:schemeClr val="dk1"/>
              </a:buClr>
              <a:buFont typeface="Arial" panose="020B0604020202020204" pitchFamily="34" charset="0"/>
              <a:buChar char="•"/>
            </a:pPr>
            <a:r>
              <a:rPr lang="en-US" sz="1200" b="0" i="0" u="none" strike="noStrike" cap="none" dirty="0" smtClean="0">
                <a:solidFill>
                  <a:schemeClr val="dk1"/>
                </a:solidFill>
                <a:latin typeface="Calibri"/>
                <a:ea typeface="Calibri"/>
                <a:cs typeface="Calibri"/>
                <a:sym typeface="Calibri"/>
              </a:rPr>
              <a:t>As I said</a:t>
            </a:r>
            <a:r>
              <a:rPr lang="en-US" sz="1200" b="0" i="0" u="none" strike="noStrike" cap="none" baseline="0" dirty="0" smtClean="0">
                <a:solidFill>
                  <a:schemeClr val="dk1"/>
                </a:solidFill>
                <a:latin typeface="Calibri"/>
                <a:ea typeface="Calibri"/>
                <a:cs typeface="Calibri"/>
                <a:sym typeface="Calibri"/>
              </a:rPr>
              <a:t> before we are now in the implementation stage.</a:t>
            </a:r>
          </a:p>
          <a:p>
            <a:pPr marL="171450" marR="0" lvl="0" indent="-171450" algn="l" rtl="0">
              <a:spcBef>
                <a:spcPts val="0"/>
              </a:spcBef>
              <a:spcAft>
                <a:spcPts val="0"/>
              </a:spcAft>
              <a:buClr>
                <a:schemeClr val="dk1"/>
              </a:buClr>
              <a:buFont typeface="Arial" panose="020B0604020202020204" pitchFamily="34" charset="0"/>
              <a:buChar char="•"/>
            </a:pPr>
            <a:endParaRPr sz="1200" b="0" i="0" u="none" strike="noStrike" cap="none" dirty="0">
              <a:solidFill>
                <a:schemeClr val="dk1"/>
              </a:solidFill>
              <a:latin typeface="Calibri"/>
              <a:ea typeface="Calibri"/>
              <a:cs typeface="Calibri"/>
              <a:sym typeface="Calibri"/>
            </a:endParaRPr>
          </a:p>
        </p:txBody>
      </p:sp>
      <p:sp>
        <p:nvSpPr>
          <p:cNvPr id="837" name="Shape 837"/>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Shape 836"/>
          <p:cNvSpPr txBox="1">
            <a:spLocks noGrp="1"/>
          </p:cNvSpPr>
          <p:nvPr>
            <p:ph type="body" idx="1"/>
          </p:nvPr>
        </p:nvSpPr>
        <p:spPr>
          <a:xfrm>
            <a:off x="680721" y="4721186"/>
            <a:ext cx="5445759" cy="4472702"/>
          </a:xfrm>
          <a:prstGeom prst="rect">
            <a:avLst/>
          </a:prstGeom>
          <a:noFill/>
          <a:ln>
            <a:noFill/>
          </a:ln>
        </p:spPr>
        <p:txBody>
          <a:bodyPr spcFirstLastPara="1" wrap="square" lIns="91425" tIns="91425" rIns="91425" bIns="91425" anchor="t" anchorCtr="0">
            <a:noAutofit/>
          </a:bodyPr>
          <a:lstStyle/>
          <a:p>
            <a:pPr marL="171450" marR="0" lvl="0" indent="-171450" algn="l" rtl="0">
              <a:spcBef>
                <a:spcPts val="0"/>
              </a:spcBef>
              <a:spcAft>
                <a:spcPts val="0"/>
              </a:spcAft>
              <a:buClr>
                <a:schemeClr val="dk1"/>
              </a:buClr>
              <a:buFont typeface="Arial" panose="020B0604020202020204" pitchFamily="34" charset="0"/>
              <a:buChar char="•"/>
            </a:pPr>
            <a:r>
              <a:rPr lang="en-US" sz="1200" b="0" i="0" u="none" strike="noStrike" cap="none" dirty="0" smtClean="0">
                <a:solidFill>
                  <a:schemeClr val="dk1"/>
                </a:solidFill>
                <a:latin typeface="Calibri"/>
                <a:ea typeface="Calibri"/>
                <a:cs typeface="Calibri"/>
                <a:sym typeface="Calibri"/>
              </a:rPr>
              <a:t>We are now working with open source platforms.</a:t>
            </a:r>
          </a:p>
          <a:p>
            <a:pPr marL="171450" marR="0" lvl="0" indent="-171450" algn="l" rtl="0">
              <a:spcBef>
                <a:spcPts val="0"/>
              </a:spcBef>
              <a:spcAft>
                <a:spcPts val="0"/>
              </a:spcAft>
              <a:buClr>
                <a:schemeClr val="dk1"/>
              </a:buClr>
              <a:buFont typeface="Arial" panose="020B0604020202020204" pitchFamily="34" charset="0"/>
              <a:buChar char="•"/>
            </a:pPr>
            <a:endParaRPr sz="1200" b="0" i="0" u="none" strike="noStrike" cap="none" dirty="0">
              <a:solidFill>
                <a:schemeClr val="dk1"/>
              </a:solidFill>
              <a:latin typeface="Calibri"/>
              <a:ea typeface="Calibri"/>
              <a:cs typeface="Calibri"/>
              <a:sym typeface="Calibri"/>
            </a:endParaRPr>
          </a:p>
        </p:txBody>
      </p:sp>
      <p:sp>
        <p:nvSpPr>
          <p:cNvPr id="837" name="Shape 837"/>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スライド番号プレースホルダー 1"/>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And</a:t>
            </a:r>
            <a:r>
              <a:rPr kumimoji="1" lang="en-US" altLang="ja-JP" baseline="0" dirty="0" smtClean="0"/>
              <a:t> then move on to the development of network or hub services.</a:t>
            </a:r>
          </a:p>
          <a:p>
            <a:pPr>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7126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Arial" panose="020B0604020202020204" pitchFamily="34" charset="0"/>
              <a:buChar char="•"/>
            </a:pPr>
            <a:r>
              <a:rPr kumimoji="1" lang="en-US" altLang="ja-JP" dirty="0" smtClean="0"/>
              <a:t>The important thing is not just follow NGR itself.</a:t>
            </a:r>
          </a:p>
          <a:p>
            <a:pPr>
              <a:buFont typeface="Arial" panose="020B0604020202020204" pitchFamily="34" charset="0"/>
              <a:buChar char="•"/>
            </a:pPr>
            <a:r>
              <a:rPr kumimoji="1" lang="en-US" altLang="ja-JP" dirty="0" smtClean="0"/>
              <a:t>How to under stand their</a:t>
            </a:r>
            <a:r>
              <a:rPr kumimoji="1" lang="en-US" altLang="ja-JP" baseline="0" dirty="0" smtClean="0"/>
              <a:t> thought and concept about NGR in the sense of your community is much more important </a:t>
            </a:r>
          </a:p>
          <a:p>
            <a:pPr>
              <a:buFont typeface="Arial" panose="020B0604020202020204" pitchFamily="34" charset="0"/>
              <a:buChar char="•"/>
            </a:pPr>
            <a:r>
              <a:rPr kumimoji="1" lang="en-US" altLang="ja-JP" baseline="0" dirty="0" smtClean="0"/>
              <a:t>In our case</a:t>
            </a:r>
            <a:r>
              <a:rPr kumimoji="1" lang="en-US" altLang="ja-JP" baseline="0" smtClean="0"/>
              <a:t>, ...</a:t>
            </a:r>
            <a:endParaRPr kumimoji="1" lang="ja-JP" altLang="en-US" dirty="0"/>
          </a:p>
        </p:txBody>
      </p:sp>
      <p:sp>
        <p:nvSpPr>
          <p:cNvPr id="4" name="スライド番号プレースホルダー 3"/>
          <p:cNvSpPr>
            <a:spLocks noGrp="1"/>
          </p:cNvSpPr>
          <p:nvPr>
            <p:ph type="sldNum" idx="10"/>
          </p:nvPr>
        </p:nvSpPr>
        <p:spPr/>
        <p:txBody>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5533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Shape 850"/>
          <p:cNvSpPr>
            <a:spLocks noGrp="1" noRot="1" noChangeAspect="1"/>
          </p:cNvSpPr>
          <p:nvPr>
            <p:ph type="sldImg" idx="2"/>
          </p:nvPr>
        </p:nvSpPr>
        <p:spPr>
          <a:xfrm>
            <a:off x="920750" y="746125"/>
            <a:ext cx="4965700"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1" name="Shape 851"/>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852" name="Shape 852"/>
          <p:cNvSpPr txBox="1">
            <a:spLocks noGrp="1"/>
          </p:cNvSpPr>
          <p:nvPr>
            <p:ph type="sldNum" idx="12"/>
          </p:nvPr>
        </p:nvSpPr>
        <p:spPr>
          <a:xfrm>
            <a:off x="3855837" y="9440646"/>
            <a:ext cx="2949786" cy="49696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Font typeface="Calibri"/>
              <a:buNone/>
            </a:pPr>
            <a:fld id="{00000000-1234-1234-1234-123412341234}" type="slidenum">
              <a:rPr lang="en-US" sz="1400" b="0" i="0" u="none" strike="noStrike" cap="none">
                <a:solidFill>
                  <a:srgbClr val="000000"/>
                </a:solidFill>
                <a:latin typeface="Arial"/>
                <a:ea typeface="Arial"/>
                <a:cs typeface="Arial"/>
                <a:sym typeface="Arial"/>
              </a:rPr>
              <a:t>44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1097280" y="274637"/>
            <a:ext cx="5995670" cy="633412"/>
          </a:xfrm>
          <a:prstGeom prst="rect">
            <a:avLst/>
          </a:prstGeom>
          <a:noFill/>
          <a:ln>
            <a:noFill/>
          </a:ln>
        </p:spPr>
        <p:txBody>
          <a:bodyPr spcFirstLastPara="1" wrap="square" lIns="91425" tIns="91425" rIns="91425" bIns="91425" anchor="t" anchorCtr="0"/>
          <a:lstStyle>
            <a:lvl1pPr marL="0" marR="0" lvl="0" indent="0" algn="l" rtl="0">
              <a:lnSpc>
                <a:spcPts val="3300"/>
              </a:lnSpc>
              <a:spcBef>
                <a:spcPts val="0"/>
              </a:spcBef>
              <a:spcAft>
                <a:spcPts val="0"/>
              </a:spcAft>
              <a:buClr>
                <a:srgbClr val="002060"/>
              </a:buClr>
              <a:buSzPts val="1400"/>
              <a:buFont typeface="Cabin"/>
              <a:buNone/>
              <a:defRPr sz="3600" b="1"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dirty="0"/>
          </a:p>
        </p:txBody>
      </p:sp>
      <p:sp>
        <p:nvSpPr>
          <p:cNvPr id="233" name="Shape 233"/>
          <p:cNvSpPr txBox="1">
            <a:spLocks noGrp="1"/>
          </p:cNvSpPr>
          <p:nvPr>
            <p:ph type="body" idx="1"/>
          </p:nvPr>
        </p:nvSpPr>
        <p:spPr>
          <a:xfrm>
            <a:off x="457200" y="1192212"/>
            <a:ext cx="8223250" cy="4812348"/>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bin"/>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bin"/>
                <a:ea typeface="Cabin"/>
                <a:cs typeface="Cabin"/>
                <a:sym typeface="Cabin"/>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4pPr>
            <a:lvl5pPr marL="2286000" marR="0" lvl="4" indent="-342900" algn="l" rtl="0">
              <a:lnSpc>
                <a:spcPct val="100000"/>
              </a:lnSpc>
              <a:spcBef>
                <a:spcPts val="360"/>
              </a:spcBef>
              <a:spcAft>
                <a:spcPts val="0"/>
              </a:spcAft>
              <a:buClr>
                <a:srgbClr val="002060"/>
              </a:buClr>
              <a:buSzPts val="1800"/>
              <a:buFont typeface="Arial"/>
              <a:buChar char="»"/>
              <a:defRPr sz="18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34" name="Shape 234"/>
          <p:cNvSpPr txBox="1">
            <a:spLocks noGrp="1"/>
          </p:cNvSpPr>
          <p:nvPr>
            <p:ph type="ftr" idx="11"/>
          </p:nvPr>
        </p:nvSpPr>
        <p:spPr>
          <a:xfrm>
            <a:off x="457200" y="6478270"/>
            <a:ext cx="7746207"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230"/>
          <p:cNvSpPr txBox="1">
            <a:spLocks noGrp="1"/>
          </p:cNvSpPr>
          <p:nvPr>
            <p:ph type="sldNum" idx="12"/>
          </p:nvPr>
        </p:nvSpPr>
        <p:spPr>
          <a:xfrm>
            <a:off x="8214519" y="6492875"/>
            <a:ext cx="69373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1pPr>
            <a:lvl2pPr marL="0" marR="0" lvl="1"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2pPr>
            <a:lvl3pPr marL="0" marR="0" lvl="2"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3pPr>
            <a:lvl4pPr marL="0" marR="0" lvl="3"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4pPr>
            <a:lvl5pPr marL="0" marR="0" lvl="4"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5pPr>
            <a:lvl6pPr marL="0" marR="0" lvl="5"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6pPr>
            <a:lvl7pPr marL="0" marR="0" lvl="6"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7pPr>
            <a:lvl8pPr marL="0" marR="0" lvl="7"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8pPr>
            <a:lvl9pPr marL="0" marR="0" lvl="8"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457200" y="274637"/>
            <a:ext cx="6635750" cy="633412"/>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275" name="Shape 275"/>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6" name="Shape 27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7" name="Shape 277"/>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278"/>
        <p:cNvGrpSpPr/>
        <p:nvPr/>
      </p:nvGrpSpPr>
      <p:grpSpPr>
        <a:xfrm>
          <a:off x="0" y="0"/>
          <a:ext cx="0" cy="0"/>
          <a:chOff x="0" y="0"/>
          <a:chExt cx="0" cy="0"/>
        </a:xfrm>
      </p:grpSpPr>
      <p:sp>
        <p:nvSpPr>
          <p:cNvPr id="279" name="Shape 279"/>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0" name="Shape 28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1" name="Shape 281"/>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457200" y="273050"/>
            <a:ext cx="3008313" cy="1162049"/>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2060"/>
              </a:buClr>
              <a:buSzPts val="1400"/>
              <a:buFont typeface="Cabin"/>
              <a:buNone/>
              <a:defRPr sz="2000" b="1"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284" name="Shape 284"/>
          <p:cNvSpPr txBox="1">
            <a:spLocks noGrp="1"/>
          </p:cNvSpPr>
          <p:nvPr>
            <p:ph type="body" idx="1"/>
          </p:nvPr>
        </p:nvSpPr>
        <p:spPr>
          <a:xfrm>
            <a:off x="3575050" y="273050"/>
            <a:ext cx="5111750" cy="5853112"/>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bin"/>
                <a:ea typeface="Cabin"/>
                <a:cs typeface="Cabin"/>
                <a:sym typeface="Cabin"/>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bin"/>
                <a:ea typeface="Cabin"/>
                <a:cs typeface="Cabin"/>
                <a:sym typeface="Cabin"/>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5" name="Shape 285"/>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280"/>
              </a:spcBef>
              <a:spcAft>
                <a:spcPts val="0"/>
              </a:spcAft>
              <a:buClr>
                <a:srgbClr val="002060"/>
              </a:buClr>
              <a:buSzPts val="2400"/>
              <a:buFont typeface="Arial"/>
              <a:buNone/>
              <a:defRPr sz="1400" b="0" i="0" u="none" strike="noStrike" cap="none">
                <a:solidFill>
                  <a:srgbClr val="002060"/>
                </a:solidFill>
                <a:latin typeface="Cabin"/>
                <a:ea typeface="Cabin"/>
                <a:cs typeface="Cabin"/>
                <a:sym typeface="Cabin"/>
              </a:defRPr>
            </a:lvl1pPr>
            <a:lvl2pPr marL="914400" marR="0" lvl="1" indent="-228600" algn="l" rtl="0">
              <a:lnSpc>
                <a:spcPct val="100000"/>
              </a:lnSpc>
              <a:spcBef>
                <a:spcPts val="240"/>
              </a:spcBef>
              <a:spcAft>
                <a:spcPts val="0"/>
              </a:spcAft>
              <a:buClr>
                <a:srgbClr val="002060"/>
              </a:buClr>
              <a:buSzPts val="2000"/>
              <a:buFont typeface="Arial"/>
              <a:buNone/>
              <a:defRPr sz="1200" b="0" i="0" u="none" strike="noStrike" cap="none">
                <a:solidFill>
                  <a:srgbClr val="002060"/>
                </a:solidFill>
                <a:latin typeface="Cabin"/>
                <a:ea typeface="Cabin"/>
                <a:cs typeface="Cabin"/>
                <a:sym typeface="Cabin"/>
              </a:defRPr>
            </a:lvl2pPr>
            <a:lvl3pPr marL="1371600" marR="0" lvl="2" indent="-228600" algn="l" rtl="0">
              <a:lnSpc>
                <a:spcPct val="100000"/>
              </a:lnSpc>
              <a:spcBef>
                <a:spcPts val="200"/>
              </a:spcBef>
              <a:spcAft>
                <a:spcPts val="0"/>
              </a:spcAft>
              <a:buClr>
                <a:srgbClr val="002060"/>
              </a:buClr>
              <a:buSzPts val="1800"/>
              <a:buFont typeface="Arial"/>
              <a:buNone/>
              <a:defRPr sz="1000" b="0" i="0" u="none" strike="noStrike" cap="none">
                <a:solidFill>
                  <a:srgbClr val="002060"/>
                </a:solidFill>
                <a:latin typeface="Cabin"/>
                <a:ea typeface="Cabin"/>
                <a:cs typeface="Cabin"/>
                <a:sym typeface="Cabin"/>
              </a:defRPr>
            </a:lvl3pPr>
            <a:lvl4pPr marL="1828800" marR="0" lvl="3" indent="-228600" algn="l" rtl="0">
              <a:lnSpc>
                <a:spcPct val="100000"/>
              </a:lnSpc>
              <a:spcBef>
                <a:spcPts val="180"/>
              </a:spcBef>
              <a:spcAft>
                <a:spcPts val="0"/>
              </a:spcAft>
              <a:buClr>
                <a:srgbClr val="002060"/>
              </a:buClr>
              <a:buSzPts val="1600"/>
              <a:buFont typeface="Arial"/>
              <a:buNone/>
              <a:defRPr sz="900" b="0" i="0" u="none" strike="noStrike" cap="none">
                <a:solidFill>
                  <a:srgbClr val="002060"/>
                </a:solidFill>
                <a:latin typeface="Cabin"/>
                <a:ea typeface="Cabin"/>
                <a:cs typeface="Cabin"/>
                <a:sym typeface="Cabin"/>
              </a:defRPr>
            </a:lvl4pPr>
            <a:lvl5pPr marL="2286000" marR="0" lvl="4" indent="-228600" algn="l" rtl="0">
              <a:lnSpc>
                <a:spcPct val="100000"/>
              </a:lnSpc>
              <a:spcBef>
                <a:spcPts val="180"/>
              </a:spcBef>
              <a:spcAft>
                <a:spcPts val="0"/>
              </a:spcAft>
              <a:buClr>
                <a:srgbClr val="002060"/>
              </a:buClr>
              <a:buSzPts val="1400"/>
              <a:buFont typeface="Arial"/>
              <a:buNone/>
              <a:defRPr sz="900" b="0" i="0" u="none" strike="noStrike" cap="none">
                <a:solidFill>
                  <a:srgbClr val="002060"/>
                </a:solidFill>
                <a:latin typeface="Cabin"/>
                <a:ea typeface="Cabin"/>
                <a:cs typeface="Cabin"/>
                <a:sym typeface="Cabin"/>
              </a:defRPr>
            </a:lvl5pPr>
            <a:lvl6pPr marL="2743200" marR="0" lvl="5"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6" name="Shape 286"/>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7" name="Shape 28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8" name="Shape 288"/>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1792288" y="4800600"/>
            <a:ext cx="5486399" cy="566737"/>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2060"/>
              </a:buClr>
              <a:buSzPts val="1400"/>
              <a:buFont typeface="Cabin"/>
              <a:buNone/>
              <a:defRPr sz="2000" b="1"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291" name="Shape 291"/>
          <p:cNvSpPr>
            <a:spLocks noGrp="1"/>
          </p:cNvSpPr>
          <p:nvPr>
            <p:ph type="pic" idx="2"/>
          </p:nvPr>
        </p:nvSpPr>
        <p:spPr>
          <a:xfrm>
            <a:off x="1792288" y="612775"/>
            <a:ext cx="5486399" cy="41148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640"/>
              </a:spcBef>
              <a:spcAft>
                <a:spcPts val="0"/>
              </a:spcAft>
              <a:buClr>
                <a:srgbClr val="002060"/>
              </a:buClr>
              <a:buSzPts val="1400"/>
              <a:buFont typeface="Arial"/>
              <a:buNone/>
              <a:defRPr sz="3200" b="0" i="0" u="none" strike="noStrike" cap="none">
                <a:solidFill>
                  <a:srgbClr val="002060"/>
                </a:solidFill>
                <a:latin typeface="Cabin"/>
                <a:ea typeface="Cabin"/>
                <a:cs typeface="Cabin"/>
                <a:sym typeface="Cabin"/>
              </a:defRPr>
            </a:lvl1pPr>
            <a:lvl2pPr marL="457200" marR="0" lvl="1" indent="0" algn="l" rtl="0">
              <a:lnSpc>
                <a:spcPct val="100000"/>
              </a:lnSpc>
              <a:spcBef>
                <a:spcPts val="560"/>
              </a:spcBef>
              <a:spcAft>
                <a:spcPts val="0"/>
              </a:spcAft>
              <a:buClr>
                <a:srgbClr val="002060"/>
              </a:buClr>
              <a:buSzPts val="1400"/>
              <a:buFont typeface="Arial"/>
              <a:buNone/>
              <a:defRPr sz="2800" b="0" i="0" u="none" strike="noStrike" cap="none">
                <a:solidFill>
                  <a:srgbClr val="002060"/>
                </a:solidFill>
                <a:latin typeface="Cabin"/>
                <a:ea typeface="Cabin"/>
                <a:cs typeface="Cabin"/>
                <a:sym typeface="Cabin"/>
              </a:defRPr>
            </a:lvl2pPr>
            <a:lvl3pPr marL="914400" marR="0" lvl="2" indent="0" algn="l" rtl="0">
              <a:lnSpc>
                <a:spcPct val="100000"/>
              </a:lnSpc>
              <a:spcBef>
                <a:spcPts val="480"/>
              </a:spcBef>
              <a:spcAft>
                <a:spcPts val="0"/>
              </a:spcAft>
              <a:buClr>
                <a:srgbClr val="002060"/>
              </a:buClr>
              <a:buSzPts val="1400"/>
              <a:buFont typeface="Arial"/>
              <a:buNone/>
              <a:defRPr sz="2400" b="0" i="0" u="none" strike="noStrike" cap="none">
                <a:solidFill>
                  <a:srgbClr val="002060"/>
                </a:solidFill>
                <a:latin typeface="Cabin"/>
                <a:ea typeface="Cabin"/>
                <a:cs typeface="Cabin"/>
                <a:sym typeface="Cabin"/>
              </a:defRPr>
            </a:lvl3pPr>
            <a:lvl4pPr marL="1371600" marR="0" lvl="3" indent="0" algn="l" rtl="0">
              <a:lnSpc>
                <a:spcPct val="100000"/>
              </a:lnSpc>
              <a:spcBef>
                <a:spcPts val="400"/>
              </a:spcBef>
              <a:spcAft>
                <a:spcPts val="0"/>
              </a:spcAft>
              <a:buClr>
                <a:srgbClr val="002060"/>
              </a:buClr>
              <a:buSzPts val="1400"/>
              <a:buFont typeface="Arial"/>
              <a:buNone/>
              <a:defRPr sz="2000" b="0" i="0" u="none" strike="noStrike" cap="none">
                <a:solidFill>
                  <a:srgbClr val="002060"/>
                </a:solidFill>
                <a:latin typeface="Cabin"/>
                <a:ea typeface="Cabin"/>
                <a:cs typeface="Cabin"/>
                <a:sym typeface="Cabin"/>
              </a:defRPr>
            </a:lvl4pPr>
            <a:lvl5pPr marL="1828800" marR="0" lvl="4" indent="0" algn="l" rtl="0">
              <a:lnSpc>
                <a:spcPct val="100000"/>
              </a:lnSpc>
              <a:spcBef>
                <a:spcPts val="400"/>
              </a:spcBef>
              <a:spcAft>
                <a:spcPts val="0"/>
              </a:spcAft>
              <a:buClr>
                <a:srgbClr val="002060"/>
              </a:buClr>
              <a:buSzPts val="1400"/>
              <a:buFont typeface="Arial"/>
              <a:buNone/>
              <a:defRPr sz="2000" b="0" i="0" u="none" strike="noStrike" cap="none">
                <a:solidFill>
                  <a:srgbClr val="002060"/>
                </a:solidFill>
                <a:latin typeface="Cabin"/>
                <a:ea typeface="Cabin"/>
                <a:cs typeface="Cabin"/>
                <a:sym typeface="Cabin"/>
              </a:defRPr>
            </a:lvl5pPr>
            <a:lvl6pPr marL="2286000" marR="0" lvl="5"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2" name="Shape 292"/>
          <p:cNvSpPr txBox="1">
            <a:spLocks noGrp="1"/>
          </p:cNvSpPr>
          <p:nvPr>
            <p:ph type="body" idx="1"/>
          </p:nvPr>
        </p:nvSpPr>
        <p:spPr>
          <a:xfrm>
            <a:off x="1792288" y="5367337"/>
            <a:ext cx="5486399" cy="804861"/>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280"/>
              </a:spcBef>
              <a:spcAft>
                <a:spcPts val="0"/>
              </a:spcAft>
              <a:buClr>
                <a:srgbClr val="002060"/>
              </a:buClr>
              <a:buSzPts val="2400"/>
              <a:buFont typeface="Arial"/>
              <a:buNone/>
              <a:defRPr sz="1400" b="0" i="0" u="none" strike="noStrike" cap="none">
                <a:solidFill>
                  <a:srgbClr val="002060"/>
                </a:solidFill>
                <a:latin typeface="Cabin"/>
                <a:ea typeface="Cabin"/>
                <a:cs typeface="Cabin"/>
                <a:sym typeface="Cabin"/>
              </a:defRPr>
            </a:lvl1pPr>
            <a:lvl2pPr marL="914400" marR="0" lvl="1" indent="-228600" algn="l" rtl="0">
              <a:lnSpc>
                <a:spcPct val="100000"/>
              </a:lnSpc>
              <a:spcBef>
                <a:spcPts val="240"/>
              </a:spcBef>
              <a:spcAft>
                <a:spcPts val="0"/>
              </a:spcAft>
              <a:buClr>
                <a:srgbClr val="002060"/>
              </a:buClr>
              <a:buSzPts val="2000"/>
              <a:buFont typeface="Arial"/>
              <a:buNone/>
              <a:defRPr sz="1200" b="0" i="0" u="none" strike="noStrike" cap="none">
                <a:solidFill>
                  <a:srgbClr val="002060"/>
                </a:solidFill>
                <a:latin typeface="Cabin"/>
                <a:ea typeface="Cabin"/>
                <a:cs typeface="Cabin"/>
                <a:sym typeface="Cabin"/>
              </a:defRPr>
            </a:lvl2pPr>
            <a:lvl3pPr marL="1371600" marR="0" lvl="2" indent="-228600" algn="l" rtl="0">
              <a:lnSpc>
                <a:spcPct val="100000"/>
              </a:lnSpc>
              <a:spcBef>
                <a:spcPts val="200"/>
              </a:spcBef>
              <a:spcAft>
                <a:spcPts val="0"/>
              </a:spcAft>
              <a:buClr>
                <a:srgbClr val="002060"/>
              </a:buClr>
              <a:buSzPts val="1800"/>
              <a:buFont typeface="Arial"/>
              <a:buNone/>
              <a:defRPr sz="1000" b="0" i="0" u="none" strike="noStrike" cap="none">
                <a:solidFill>
                  <a:srgbClr val="002060"/>
                </a:solidFill>
                <a:latin typeface="Cabin"/>
                <a:ea typeface="Cabin"/>
                <a:cs typeface="Cabin"/>
                <a:sym typeface="Cabin"/>
              </a:defRPr>
            </a:lvl3pPr>
            <a:lvl4pPr marL="1828800" marR="0" lvl="3" indent="-228600" algn="l" rtl="0">
              <a:lnSpc>
                <a:spcPct val="100000"/>
              </a:lnSpc>
              <a:spcBef>
                <a:spcPts val="180"/>
              </a:spcBef>
              <a:spcAft>
                <a:spcPts val="0"/>
              </a:spcAft>
              <a:buClr>
                <a:srgbClr val="002060"/>
              </a:buClr>
              <a:buSzPts val="1600"/>
              <a:buFont typeface="Arial"/>
              <a:buNone/>
              <a:defRPr sz="900" b="0" i="0" u="none" strike="noStrike" cap="none">
                <a:solidFill>
                  <a:srgbClr val="002060"/>
                </a:solidFill>
                <a:latin typeface="Cabin"/>
                <a:ea typeface="Cabin"/>
                <a:cs typeface="Cabin"/>
                <a:sym typeface="Cabin"/>
              </a:defRPr>
            </a:lvl4pPr>
            <a:lvl5pPr marL="2286000" marR="0" lvl="4" indent="-228600" algn="l" rtl="0">
              <a:lnSpc>
                <a:spcPct val="100000"/>
              </a:lnSpc>
              <a:spcBef>
                <a:spcPts val="180"/>
              </a:spcBef>
              <a:spcAft>
                <a:spcPts val="0"/>
              </a:spcAft>
              <a:buClr>
                <a:srgbClr val="002060"/>
              </a:buClr>
              <a:buSzPts val="1400"/>
              <a:buFont typeface="Arial"/>
              <a:buNone/>
              <a:defRPr sz="900" b="0" i="0" u="none" strike="noStrike" cap="none">
                <a:solidFill>
                  <a:srgbClr val="002060"/>
                </a:solidFill>
                <a:latin typeface="Cabin"/>
                <a:ea typeface="Cabin"/>
                <a:cs typeface="Cabin"/>
                <a:sym typeface="Cabin"/>
              </a:defRPr>
            </a:lvl5pPr>
            <a:lvl6pPr marL="2743200" marR="0" lvl="5"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93" name="Shape 293"/>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4" name="Shape 29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5" name="Shape 295"/>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457200" y="274637"/>
            <a:ext cx="6635750" cy="633412"/>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298" name="Shape 298"/>
          <p:cNvSpPr txBox="1">
            <a:spLocks noGrp="1"/>
          </p:cNvSpPr>
          <p:nvPr>
            <p:ph type="body" idx="1"/>
          </p:nvPr>
        </p:nvSpPr>
        <p:spPr>
          <a:xfrm rot="5400000">
            <a:off x="2361406" y="-711993"/>
            <a:ext cx="4414837" cy="8223250"/>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1pPr>
            <a:lvl2pPr marL="914400" marR="0" lvl="1"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2pPr>
            <a:lvl3pPr marL="1371600" marR="0" lvl="2" indent="-342900" algn="l" rtl="0">
              <a:lnSpc>
                <a:spcPct val="100000"/>
              </a:lnSpc>
              <a:spcBef>
                <a:spcPts val="360"/>
              </a:spcBef>
              <a:spcAft>
                <a:spcPts val="0"/>
              </a:spcAft>
              <a:buClr>
                <a:srgbClr val="002060"/>
              </a:buClr>
              <a:buSzPts val="1800"/>
              <a:buFont typeface="Arial"/>
              <a:buChar char="•"/>
              <a:defRPr sz="1800" b="0" i="0" u="none" strike="noStrike" cap="none">
                <a:solidFill>
                  <a:srgbClr val="002060"/>
                </a:solidFill>
                <a:latin typeface="Cabin"/>
                <a:ea typeface="Cabin"/>
                <a:cs typeface="Cabin"/>
                <a:sym typeface="Cabin"/>
              </a:defRPr>
            </a:lvl3pPr>
            <a:lvl4pPr marL="1828800" marR="0" lvl="3" indent="-330200" algn="l" rtl="0">
              <a:lnSpc>
                <a:spcPct val="100000"/>
              </a:lnSpc>
              <a:spcBef>
                <a:spcPts val="320"/>
              </a:spcBef>
              <a:spcAft>
                <a:spcPts val="0"/>
              </a:spcAft>
              <a:buClr>
                <a:srgbClr val="002060"/>
              </a:buClr>
              <a:buSzPts val="1600"/>
              <a:buFont typeface="Arial"/>
              <a:buChar char="–"/>
              <a:defRPr sz="1600" b="0" i="0" u="none" strike="noStrike" cap="none">
                <a:solidFill>
                  <a:srgbClr val="002060"/>
                </a:solidFill>
                <a:latin typeface="Cabin"/>
                <a:ea typeface="Cabin"/>
                <a:cs typeface="Cabin"/>
                <a:sym typeface="Cabin"/>
              </a:defRPr>
            </a:lvl4pPr>
            <a:lvl5pPr marL="2286000" marR="0" lvl="4" indent="-317500" algn="l" rtl="0">
              <a:lnSpc>
                <a:spcPct val="100000"/>
              </a:lnSpc>
              <a:spcBef>
                <a:spcPts val="280"/>
              </a:spcBef>
              <a:spcAft>
                <a:spcPts val="0"/>
              </a:spcAft>
              <a:buClr>
                <a:srgbClr val="002060"/>
              </a:buClr>
              <a:buSzPts val="1400"/>
              <a:buFont typeface="Arial"/>
              <a:buChar char="»"/>
              <a:defRPr sz="14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9" name="Shape 299"/>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0" name="Shape 30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1" name="Shape 301"/>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304" name="Shape 304"/>
          <p:cNvSpPr txBox="1">
            <a:spLocks noGrp="1"/>
          </p:cNvSpPr>
          <p:nvPr>
            <p:ph type="body" idx="1"/>
          </p:nvPr>
        </p:nvSpPr>
        <p:spPr>
          <a:xfrm rot="5400000">
            <a:off x="541337" y="190500"/>
            <a:ext cx="5851525" cy="6019799"/>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1pPr>
            <a:lvl2pPr marL="914400" marR="0" lvl="1"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2pPr>
            <a:lvl3pPr marL="1371600" marR="0" lvl="2" indent="-342900" algn="l" rtl="0">
              <a:lnSpc>
                <a:spcPct val="100000"/>
              </a:lnSpc>
              <a:spcBef>
                <a:spcPts val="360"/>
              </a:spcBef>
              <a:spcAft>
                <a:spcPts val="0"/>
              </a:spcAft>
              <a:buClr>
                <a:srgbClr val="002060"/>
              </a:buClr>
              <a:buSzPts val="1800"/>
              <a:buFont typeface="Arial"/>
              <a:buChar char="•"/>
              <a:defRPr sz="1800" b="0" i="0" u="none" strike="noStrike" cap="none">
                <a:solidFill>
                  <a:srgbClr val="002060"/>
                </a:solidFill>
                <a:latin typeface="Cabin"/>
                <a:ea typeface="Cabin"/>
                <a:cs typeface="Cabin"/>
                <a:sym typeface="Cabin"/>
              </a:defRPr>
            </a:lvl3pPr>
            <a:lvl4pPr marL="1828800" marR="0" lvl="3" indent="-330200" algn="l" rtl="0">
              <a:lnSpc>
                <a:spcPct val="100000"/>
              </a:lnSpc>
              <a:spcBef>
                <a:spcPts val="320"/>
              </a:spcBef>
              <a:spcAft>
                <a:spcPts val="0"/>
              </a:spcAft>
              <a:buClr>
                <a:srgbClr val="002060"/>
              </a:buClr>
              <a:buSzPts val="1600"/>
              <a:buFont typeface="Arial"/>
              <a:buChar char="–"/>
              <a:defRPr sz="1600" b="0" i="0" u="none" strike="noStrike" cap="none">
                <a:solidFill>
                  <a:srgbClr val="002060"/>
                </a:solidFill>
                <a:latin typeface="Cabin"/>
                <a:ea typeface="Cabin"/>
                <a:cs typeface="Cabin"/>
                <a:sym typeface="Cabin"/>
              </a:defRPr>
            </a:lvl4pPr>
            <a:lvl5pPr marL="2286000" marR="0" lvl="4" indent="-317500" algn="l" rtl="0">
              <a:lnSpc>
                <a:spcPct val="100000"/>
              </a:lnSpc>
              <a:spcBef>
                <a:spcPts val="280"/>
              </a:spcBef>
              <a:spcAft>
                <a:spcPts val="0"/>
              </a:spcAft>
              <a:buClr>
                <a:srgbClr val="002060"/>
              </a:buClr>
              <a:buSzPts val="1400"/>
              <a:buFont typeface="Arial"/>
              <a:buChar char="»"/>
              <a:defRPr sz="14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5" name="Shape 305"/>
          <p:cNvSpPr txBox="1">
            <a:spLocks noGrp="1"/>
          </p:cNvSpPr>
          <p:nvPr>
            <p:ph type="dt" idx="10"/>
          </p:nvPr>
        </p:nvSpPr>
        <p:spPr>
          <a:xfrm>
            <a:off x="457200" y="6356350"/>
            <a:ext cx="2133599"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6" name="Shape 30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7" name="Shape 307"/>
          <p:cNvSpPr txBox="1">
            <a:spLocks noGrp="1"/>
          </p:cNvSpPr>
          <p:nvPr>
            <p:ph type="sldNum" idx="12"/>
          </p:nvPr>
        </p:nvSpPr>
        <p:spPr>
          <a:xfrm>
            <a:off x="6553200" y="6356350"/>
            <a:ext cx="21335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Font typeface="Calibri"/>
              <a:buNone/>
              <a:defRPr sz="12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elfolie" type="title">
  <p:cSld name="Titelfolie">
    <p:spTree>
      <p:nvGrpSpPr>
        <p:cNvPr id="1" name="Shape 19"/>
        <p:cNvGrpSpPr/>
        <p:nvPr/>
      </p:nvGrpSpPr>
      <p:grpSpPr>
        <a:xfrm>
          <a:off x="0" y="0"/>
          <a:ext cx="0" cy="0"/>
          <a:chOff x="0" y="0"/>
          <a:chExt cx="0" cy="0"/>
        </a:xfrm>
      </p:grpSpPr>
      <p:sp>
        <p:nvSpPr>
          <p:cNvPr id="20" name="Shape 20"/>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002060"/>
              </a:buClr>
              <a:buSzPts val="1400"/>
              <a:buFont typeface="Cabin"/>
              <a:buNone/>
              <a:defRPr sz="2800" b="1"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a:p>
        </p:txBody>
      </p:sp>
      <p:sp>
        <p:nvSpPr>
          <p:cNvPr id="21" name="Shape 21"/>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480"/>
              </a:spcBef>
              <a:spcAft>
                <a:spcPts val="0"/>
              </a:spcAft>
              <a:buClr>
                <a:srgbClr val="002060"/>
              </a:buClr>
              <a:buSzPts val="2400"/>
              <a:buFont typeface="Arial"/>
              <a:buNone/>
              <a:defRPr sz="2400" b="0" i="0" u="none" strike="noStrike" cap="none">
                <a:solidFill>
                  <a:srgbClr val="002060"/>
                </a:solidFill>
                <a:latin typeface="Cabin"/>
                <a:ea typeface="Cabin"/>
                <a:cs typeface="Cabin"/>
                <a:sym typeface="Cabin"/>
              </a:defRPr>
            </a:lvl1pPr>
            <a:lvl2pPr marL="457200" marR="0" lvl="1"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bin"/>
                <a:ea typeface="Cabin"/>
                <a:cs typeface="Cabin"/>
                <a:sym typeface="Cabin"/>
              </a:defRPr>
            </a:lvl2pPr>
            <a:lvl3pPr marL="914400" marR="0" lvl="2" indent="0" algn="ctr"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bin"/>
                <a:ea typeface="Cabin"/>
                <a:cs typeface="Cabin"/>
                <a:sym typeface="Cabin"/>
              </a:defRPr>
            </a:lvl3pPr>
            <a:lvl4pPr marL="1371600" marR="0" lvl="3" indent="0" algn="ctr"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bin"/>
                <a:ea typeface="Cabin"/>
                <a:cs typeface="Cabin"/>
                <a:sym typeface="Cabin"/>
              </a:defRPr>
            </a:lvl4pPr>
            <a:lvl5pPr marL="1828800" marR="0" lvl="4" indent="0" algn="ctr"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bin"/>
                <a:ea typeface="Cabin"/>
                <a:cs typeface="Cabin"/>
                <a:sym typeface="Cabin"/>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 name="Shape 2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lt1"/>
              </a:buClr>
              <a:buSzPts val="1400"/>
              <a:buFont typeface="Cabin"/>
              <a:buNone/>
              <a:defRPr sz="1400" b="0" i="0" u="none" strike="noStrike" cap="none">
                <a:solidFill>
                  <a:schemeClr val="lt1"/>
                </a:solidFill>
                <a:latin typeface="Cabin"/>
                <a:ea typeface="Cabin"/>
                <a:cs typeface="Cabin"/>
                <a:sym typeface="Cabin"/>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ftr" idx="11"/>
          </p:nvPr>
        </p:nvSpPr>
        <p:spPr>
          <a:xfrm>
            <a:off x="2627783" y="6356350"/>
            <a:ext cx="3960440" cy="365125"/>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lt1"/>
              </a:buClr>
              <a:buSzPts val="1400"/>
              <a:buFont typeface="Cabin"/>
              <a:buNone/>
              <a:defRPr sz="1400" b="0" i="0" u="none" strike="noStrike" cap="none">
                <a:solidFill>
                  <a:schemeClr val="lt1"/>
                </a:solidFill>
                <a:latin typeface="Cabin"/>
                <a:ea typeface="Cabin"/>
                <a:cs typeface="Cabin"/>
                <a:sym typeface="Cabin"/>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1pPr>
            <a:lvl2pPr marL="0" marR="0" lvl="1"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2pPr>
            <a:lvl3pPr marL="0" marR="0" lvl="2"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3pPr>
            <a:lvl4pPr marL="0" marR="0" lvl="3"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4pPr>
            <a:lvl5pPr marL="0" marR="0" lvl="4"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5pPr>
            <a:lvl6pPr marL="0" marR="0" lvl="5"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6pPr>
            <a:lvl7pPr marL="0" marR="0" lvl="6"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7pPr>
            <a:lvl8pPr marL="0" marR="0" lvl="7"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8pPr>
            <a:lvl9pPr marL="0" marR="0" lvl="8" indent="0" algn="r" rtl="0">
              <a:lnSpc>
                <a:spcPct val="100000"/>
              </a:lnSpc>
              <a:spcBef>
                <a:spcPts val="0"/>
              </a:spcBef>
              <a:spcAft>
                <a:spcPts val="0"/>
              </a:spcAft>
              <a:buClr>
                <a:schemeClr val="lt1"/>
              </a:buClr>
              <a:buFont typeface="Cabin"/>
              <a:buNone/>
              <a:defRPr sz="1400" b="0" i="0" u="none" strike="noStrike" cap="none">
                <a:solidFill>
                  <a:schemeClr val="lt1"/>
                </a:solidFill>
                <a:latin typeface="Cabin"/>
                <a:ea typeface="Cabin"/>
                <a:cs typeface="Cabin"/>
                <a:sym typeface="Cabin"/>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06408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Heading + Core Bullets" userDrawn="1">
  <p:cSld name="Heading + Core Bullets">
    <p:bg>
      <p:bgRef idx="1001">
        <a:schemeClr val="bg1"/>
      </p:bgRef>
    </p:bg>
    <p:spTree>
      <p:nvGrpSpPr>
        <p:cNvPr id="1" name="Shape 176"/>
        <p:cNvGrpSpPr/>
        <p:nvPr/>
      </p:nvGrpSpPr>
      <p:grpSpPr>
        <a:xfrm>
          <a:off x="0" y="0"/>
          <a:ext cx="0" cy="0"/>
          <a:chOff x="0" y="0"/>
          <a:chExt cx="0" cy="0"/>
        </a:xfrm>
      </p:grpSpPr>
      <p:sp>
        <p:nvSpPr>
          <p:cNvPr id="179" name="Shape 179"/>
          <p:cNvSpPr txBox="1">
            <a:spLocks noGrp="1"/>
          </p:cNvSpPr>
          <p:nvPr>
            <p:ph type="dt" idx="10"/>
          </p:nvPr>
        </p:nvSpPr>
        <p:spPr>
          <a:xfrm>
            <a:off x="215900" y="6497037"/>
            <a:ext cx="719138" cy="215999"/>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9BA7A8"/>
              </a:buClr>
              <a:buSzPts val="1400"/>
              <a:buFont typeface="Corbel"/>
              <a:buNone/>
              <a:defRPr sz="1267" b="1" i="0" u="none" strike="noStrike" cap="none">
                <a:solidFill>
                  <a:srgbClr val="9BA7A8"/>
                </a:solidFill>
                <a:latin typeface="Corbel"/>
                <a:ea typeface="Corbel"/>
                <a:cs typeface="Corbel"/>
                <a:sym typeface="Corbel"/>
              </a:defRPr>
            </a:lvl1pPr>
            <a:lvl2pPr marL="457200" marR="0" lvl="1"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2pPr>
            <a:lvl3pPr marL="914400" marR="0" lvl="2"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3pPr>
            <a:lvl4pPr marL="1371600" marR="0" lvl="3"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4pPr>
            <a:lvl5pPr marL="1828800" marR="0" lvl="4"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5pPr>
            <a:lvl6pPr marL="2286000" marR="0" lvl="5"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6pPr>
            <a:lvl7pPr marL="2743200" marR="0" lvl="6"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7pPr>
            <a:lvl8pPr marL="3200400" marR="0" lvl="7"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8pPr>
            <a:lvl9pPr marL="3657600" marR="0" lvl="8"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9pPr>
          </a:lstStyle>
          <a:p>
            <a:endParaRPr/>
          </a:p>
        </p:txBody>
      </p:sp>
      <p:sp>
        <p:nvSpPr>
          <p:cNvPr id="180" name="Shape 180"/>
          <p:cNvSpPr txBox="1">
            <a:spLocks noGrp="1"/>
          </p:cNvSpPr>
          <p:nvPr>
            <p:ph type="ftr" idx="11"/>
          </p:nvPr>
        </p:nvSpPr>
        <p:spPr>
          <a:xfrm>
            <a:off x="935039" y="6497039"/>
            <a:ext cx="7273923" cy="215999"/>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9BA7A8"/>
              </a:buClr>
              <a:buSzPts val="1400"/>
              <a:buFont typeface="Corbel"/>
              <a:buNone/>
              <a:defRPr sz="1267" b="0" i="0" u="none" strike="noStrike" cap="none">
                <a:solidFill>
                  <a:srgbClr val="9BA7A8"/>
                </a:solidFill>
                <a:latin typeface="Corbel"/>
                <a:ea typeface="Corbel"/>
                <a:cs typeface="Corbel"/>
                <a:sym typeface="Corbel"/>
              </a:defRPr>
            </a:lvl1pPr>
            <a:lvl2pPr marL="457200" marR="0" lvl="1"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2pPr>
            <a:lvl3pPr marL="914400" marR="0" lvl="2"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3pPr>
            <a:lvl4pPr marL="1371600" marR="0" lvl="3"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4pPr>
            <a:lvl5pPr marL="1828800" marR="0" lvl="4"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5pPr>
            <a:lvl6pPr marL="2286000" marR="0" lvl="5"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6pPr>
            <a:lvl7pPr marL="2743200" marR="0" lvl="6"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7pPr>
            <a:lvl8pPr marL="3200400" marR="0" lvl="7"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8pPr>
            <a:lvl9pPr marL="3657600" marR="0" lvl="8" indent="0" algn="l" rtl="0">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9pPr>
          </a:lstStyle>
          <a:p>
            <a:endParaRPr/>
          </a:p>
        </p:txBody>
      </p:sp>
      <p:sp>
        <p:nvSpPr>
          <p:cNvPr id="181" name="Shape 181"/>
          <p:cNvSpPr txBox="1">
            <a:spLocks noGrp="1"/>
          </p:cNvSpPr>
          <p:nvPr>
            <p:ph type="sldNum" idx="12"/>
          </p:nvPr>
        </p:nvSpPr>
        <p:spPr>
          <a:xfrm>
            <a:off x="8208963" y="6497037"/>
            <a:ext cx="719136" cy="215999"/>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1pPr>
            <a:lvl2pPr marL="0" marR="0" lvl="1"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2pPr>
            <a:lvl3pPr marL="0" marR="0" lvl="2"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3pPr>
            <a:lvl4pPr marL="0" marR="0" lvl="3"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4pPr>
            <a:lvl5pPr marL="0" marR="0" lvl="4"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5pPr>
            <a:lvl6pPr marL="0" marR="0" lvl="5"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6pPr>
            <a:lvl7pPr marL="0" marR="0" lvl="6"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7pPr>
            <a:lvl8pPr marL="0" marR="0" lvl="7"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8pPr>
            <a:lvl9pPr marL="0" marR="0" lvl="8" indent="0" algn="r" rtl="0">
              <a:lnSpc>
                <a:spcPct val="100000"/>
              </a:lnSpc>
              <a:spcBef>
                <a:spcPts val="0"/>
              </a:spcBef>
              <a:spcAft>
                <a:spcPts val="0"/>
              </a:spcAft>
              <a:buClr>
                <a:srgbClr val="9BA7A8"/>
              </a:buClr>
              <a:buFont typeface="Corbel"/>
              <a:buNone/>
              <a:defRPr sz="1267" b="1" i="0" u="none" strike="noStrike" cap="none">
                <a:solidFill>
                  <a:srgbClr val="9BA7A8"/>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600084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0" name="Shape 220"/>
          <p:cNvSpPr/>
          <p:nvPr/>
        </p:nvSpPr>
        <p:spPr>
          <a:xfrm>
            <a:off x="0" y="6381750"/>
            <a:ext cx="9144000" cy="476249"/>
          </a:xfrm>
          <a:prstGeom prst="rect">
            <a:avLst/>
          </a:prstGeom>
          <a:solidFill>
            <a:srgbClr val="3192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FFFFFF"/>
              </a:solidFill>
              <a:latin typeface="Calibri"/>
              <a:ea typeface="Calibri"/>
              <a:cs typeface="Calibri"/>
              <a:sym typeface="Calibri"/>
            </a:endParaRPr>
          </a:p>
        </p:txBody>
      </p:sp>
      <p:sp>
        <p:nvSpPr>
          <p:cNvPr id="221" name="Shape 221"/>
          <p:cNvSpPr txBox="1">
            <a:spLocks noGrp="1"/>
          </p:cNvSpPr>
          <p:nvPr>
            <p:ph type="title"/>
          </p:nvPr>
        </p:nvSpPr>
        <p:spPr>
          <a:xfrm>
            <a:off x="1064208" y="274637"/>
            <a:ext cx="6028742" cy="633412"/>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1pPr>
            <a:lvl2pPr marL="0" marR="0" lvl="1"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endParaRPr dirty="0"/>
          </a:p>
        </p:txBody>
      </p:sp>
      <p:sp>
        <p:nvSpPr>
          <p:cNvPr id="222" name="Shape 222"/>
          <p:cNvSpPr txBox="1">
            <a:spLocks noGrp="1"/>
          </p:cNvSpPr>
          <p:nvPr>
            <p:ph type="body" idx="1"/>
          </p:nvPr>
        </p:nvSpPr>
        <p:spPr>
          <a:xfrm>
            <a:off x="457200" y="1192212"/>
            <a:ext cx="8223250" cy="4804818"/>
          </a:xfrm>
          <a:prstGeom prst="rect">
            <a:avLst/>
          </a:prstGeom>
          <a:noFill/>
          <a:ln>
            <a:noFill/>
          </a:ln>
        </p:spPr>
        <p:txBody>
          <a:bodyPr spcFirstLastPara="1" wrap="square" lIns="91425" tIns="91425" rIns="91425" bIns="91425" anchor="t" anchorCtr="0">
            <a:normAutofit/>
          </a:bodyPr>
          <a:lstStyle>
            <a:lvl1pPr marL="457200" marR="0" lvl="0"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1pPr>
            <a:lvl2pPr marL="914400" marR="0" lvl="1"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2pPr>
            <a:lvl3pPr marL="1371600" marR="0" lvl="2" indent="-342900" algn="l" rtl="0">
              <a:lnSpc>
                <a:spcPct val="100000"/>
              </a:lnSpc>
              <a:spcBef>
                <a:spcPts val="360"/>
              </a:spcBef>
              <a:spcAft>
                <a:spcPts val="0"/>
              </a:spcAft>
              <a:buClr>
                <a:srgbClr val="002060"/>
              </a:buClr>
              <a:buSzPts val="1800"/>
              <a:buFont typeface="Arial"/>
              <a:buChar char="•"/>
              <a:defRPr sz="1800" b="0" i="0" u="none" strike="noStrike" cap="none">
                <a:solidFill>
                  <a:srgbClr val="002060"/>
                </a:solidFill>
                <a:latin typeface="Cabin"/>
                <a:ea typeface="Cabin"/>
                <a:cs typeface="Cabin"/>
                <a:sym typeface="Cabin"/>
              </a:defRPr>
            </a:lvl3pPr>
            <a:lvl4pPr marL="1828800" marR="0" lvl="3" indent="-330200" algn="l" rtl="0">
              <a:lnSpc>
                <a:spcPct val="100000"/>
              </a:lnSpc>
              <a:spcBef>
                <a:spcPts val="320"/>
              </a:spcBef>
              <a:spcAft>
                <a:spcPts val="0"/>
              </a:spcAft>
              <a:buClr>
                <a:srgbClr val="002060"/>
              </a:buClr>
              <a:buSzPts val="1600"/>
              <a:buFont typeface="Arial"/>
              <a:buChar char="–"/>
              <a:defRPr sz="1600" b="0" i="0" u="none" strike="noStrike" cap="none">
                <a:solidFill>
                  <a:srgbClr val="002060"/>
                </a:solidFill>
                <a:latin typeface="Cabin"/>
                <a:ea typeface="Cabin"/>
                <a:cs typeface="Cabin"/>
                <a:sym typeface="Cabin"/>
              </a:defRPr>
            </a:lvl4pPr>
            <a:lvl5pPr marL="2286000" marR="0" lvl="4" indent="-317500" algn="l" rtl="0">
              <a:lnSpc>
                <a:spcPct val="100000"/>
              </a:lnSpc>
              <a:spcBef>
                <a:spcPts val="280"/>
              </a:spcBef>
              <a:spcAft>
                <a:spcPts val="0"/>
              </a:spcAft>
              <a:buClr>
                <a:srgbClr val="002060"/>
              </a:buClr>
              <a:buSzPts val="1400"/>
              <a:buFont typeface="Arial"/>
              <a:buChar char="»"/>
              <a:defRPr sz="14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23" name="Shape 223"/>
          <p:cNvSpPr/>
          <p:nvPr/>
        </p:nvSpPr>
        <p:spPr>
          <a:xfrm>
            <a:off x="8167688" y="5744618"/>
            <a:ext cx="787400" cy="806450"/>
          </a:xfrm>
          <a:prstGeom prst="ellipse">
            <a:avLst/>
          </a:prstGeom>
          <a:solidFill>
            <a:srgbClr val="0000FF">
              <a:alpha val="941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p:txBody>
      </p:sp>
      <p:pic>
        <p:nvPicPr>
          <p:cNvPr id="224" name="Shape 224" descr="Nur_Globus_PNG"/>
          <p:cNvPicPr preferRelativeResize="0"/>
          <p:nvPr/>
        </p:nvPicPr>
        <p:blipFill rotWithShape="1">
          <a:blip r:embed="rId11">
            <a:alphaModFix/>
          </a:blip>
          <a:srcRect/>
          <a:stretch/>
        </p:blipFill>
        <p:spPr>
          <a:xfrm>
            <a:off x="7591425" y="5952580"/>
            <a:ext cx="791436" cy="772918"/>
          </a:xfrm>
          <a:prstGeom prst="rect">
            <a:avLst/>
          </a:prstGeom>
          <a:noFill/>
          <a:ln>
            <a:noFill/>
          </a:ln>
        </p:spPr>
      </p:pic>
      <p:sp>
        <p:nvSpPr>
          <p:cNvPr id="225" name="Shape 225"/>
          <p:cNvSpPr/>
          <p:nvPr/>
        </p:nvSpPr>
        <p:spPr>
          <a:xfrm>
            <a:off x="36513" y="4328568"/>
            <a:ext cx="1460500" cy="1517650"/>
          </a:xfrm>
          <a:prstGeom prst="ellipse">
            <a:avLst/>
          </a:prstGeom>
          <a:solidFill>
            <a:srgbClr val="3333FF">
              <a:alpha val="941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p:txBody>
      </p:sp>
      <p:sp>
        <p:nvSpPr>
          <p:cNvPr id="226" name="Shape 226"/>
          <p:cNvSpPr/>
          <p:nvPr/>
        </p:nvSpPr>
        <p:spPr>
          <a:xfrm>
            <a:off x="692150" y="5643018"/>
            <a:ext cx="1011238" cy="1049338"/>
          </a:xfrm>
          <a:prstGeom prst="ellipse">
            <a:avLst/>
          </a:prstGeom>
          <a:solidFill>
            <a:srgbClr val="0000FF">
              <a:alpha val="9411"/>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Calibri"/>
              <a:ea typeface="Calibri"/>
              <a:cs typeface="Calibri"/>
              <a:sym typeface="Calibri"/>
            </a:endParaRPr>
          </a:p>
        </p:txBody>
      </p:sp>
      <p:pic>
        <p:nvPicPr>
          <p:cNvPr id="227" name="Shape 227" descr="Nur_Globus_PNG"/>
          <p:cNvPicPr preferRelativeResize="0"/>
          <p:nvPr/>
        </p:nvPicPr>
        <p:blipFill rotWithShape="1">
          <a:blip r:embed="rId12">
            <a:alphaModFix/>
          </a:blip>
          <a:srcRect/>
          <a:stretch/>
        </p:blipFill>
        <p:spPr>
          <a:xfrm>
            <a:off x="1301750" y="5997030"/>
            <a:ext cx="872019" cy="851954"/>
          </a:xfrm>
          <a:prstGeom prst="rect">
            <a:avLst/>
          </a:prstGeom>
          <a:noFill/>
          <a:ln>
            <a:noFill/>
          </a:ln>
        </p:spPr>
      </p:pic>
      <p:pic>
        <p:nvPicPr>
          <p:cNvPr id="228" name="Shape 228" descr="COAR_Logo_final_PNG_800px"/>
          <p:cNvPicPr preferRelativeResize="0"/>
          <p:nvPr/>
        </p:nvPicPr>
        <p:blipFill rotWithShape="1">
          <a:blip r:embed="rId13">
            <a:alphaModFix/>
          </a:blip>
          <a:srcRect/>
          <a:stretch/>
        </p:blipFill>
        <p:spPr>
          <a:xfrm>
            <a:off x="7185025" y="260350"/>
            <a:ext cx="1493430" cy="647220"/>
          </a:xfrm>
          <a:prstGeom prst="rect">
            <a:avLst/>
          </a:prstGeom>
          <a:noFill/>
          <a:ln>
            <a:noFill/>
          </a:ln>
        </p:spPr>
      </p:pic>
      <p:sp>
        <p:nvSpPr>
          <p:cNvPr id="229" name="Shape 229"/>
          <p:cNvSpPr txBox="1">
            <a:spLocks noGrp="1"/>
          </p:cNvSpPr>
          <p:nvPr>
            <p:ph type="ftr" idx="11"/>
          </p:nvPr>
        </p:nvSpPr>
        <p:spPr>
          <a:xfrm>
            <a:off x="1263650" y="6492875"/>
            <a:ext cx="6616699"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98989"/>
              </a:buClr>
              <a:buSzPts val="1400"/>
              <a:buFont typeface="Cabin"/>
              <a:buNone/>
              <a:defRPr sz="1200" b="0" i="0" u="none" strike="noStrike" cap="none">
                <a:solidFill>
                  <a:srgbClr val="898989"/>
                </a:solidFill>
                <a:latin typeface="Cabin"/>
                <a:ea typeface="Cabin"/>
                <a:cs typeface="Cabin"/>
                <a:sym typeface="Cabin"/>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0" name="Shape 230"/>
          <p:cNvSpPr txBox="1">
            <a:spLocks noGrp="1"/>
          </p:cNvSpPr>
          <p:nvPr>
            <p:ph type="sldNum" idx="12"/>
          </p:nvPr>
        </p:nvSpPr>
        <p:spPr>
          <a:xfrm>
            <a:off x="8214519" y="6492875"/>
            <a:ext cx="69373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1pPr>
            <a:lvl2pPr marL="0" marR="0" lvl="1"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2pPr>
            <a:lvl3pPr marL="0" marR="0" lvl="2"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3pPr>
            <a:lvl4pPr marL="0" marR="0" lvl="3"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4pPr>
            <a:lvl5pPr marL="0" marR="0" lvl="4"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5pPr>
            <a:lvl6pPr marL="0" marR="0" lvl="5"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6pPr>
            <a:lvl7pPr marL="0" marR="0" lvl="6"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7pPr>
            <a:lvl8pPr marL="0" marR="0" lvl="7"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8pPr>
            <a:lvl9pPr marL="0" marR="0" lvl="8" indent="0" algn="r" rtl="0">
              <a:lnSpc>
                <a:spcPct val="100000"/>
              </a:lnSpc>
              <a:spcBef>
                <a:spcPts val="0"/>
              </a:spcBef>
              <a:spcAft>
                <a:spcPts val="0"/>
              </a:spcAft>
              <a:buClr>
                <a:srgbClr val="FFFFFF"/>
              </a:buClr>
              <a:buFont typeface="Cabin"/>
              <a:buNone/>
              <a:defRPr sz="1200" b="0" i="0" u="none" strike="noStrike" cap="none">
                <a:solidFill>
                  <a:srgbClr val="FFFFFF"/>
                </a:solidFill>
                <a:latin typeface="Cabin"/>
                <a:ea typeface="Cabin"/>
                <a:cs typeface="Cabin"/>
                <a:sym typeface="Cabin"/>
              </a:defRPr>
            </a:lvl9pPr>
          </a:lstStyle>
          <a:p>
            <a:pPr marL="0" lvl="0" indent="0">
              <a:spcBef>
                <a:spcPts val="0"/>
              </a:spcBef>
              <a:spcAft>
                <a:spcPts val="0"/>
              </a:spcAft>
              <a:buNone/>
            </a:pPr>
            <a:fld id="{00000000-1234-1234-1234-123412341234}" type="slidenum">
              <a:rPr lang="en-US"/>
              <a:t>‹#›</a:t>
            </a:fld>
            <a:endParaRPr/>
          </a:p>
        </p:txBody>
      </p:sp>
      <p:pic>
        <p:nvPicPr>
          <p:cNvPr id="13" name="Picture 3" descr="NGR-logo-hires.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37438" y="233295"/>
            <a:ext cx="926770" cy="716096"/>
          </a:xfrm>
          <a:prstGeom prst="rect">
            <a:avLst/>
          </a:prstGeom>
        </p:spPr>
      </p:pic>
    </p:spTree>
  </p:cSld>
  <p:clrMap bg1="lt1" tx1="dk1" bg2="dk2" tx2="lt2" accent1="accent1" accent2="accent2" accent3="accent3" accent4="accent4" accent5="accent5" accent6="accent6" hlink="hlink" folHlink="folHlink"/>
  <p:sldLayoutIdLst>
    <p:sldLayoutId id="2147483675" r:id="rId1"/>
    <p:sldLayoutId id="2147483681" r:id="rId2"/>
    <p:sldLayoutId id="2147483682" r:id="rId3"/>
    <p:sldLayoutId id="2147483683" r:id="rId4"/>
    <p:sldLayoutId id="2147483684" r:id="rId5"/>
    <p:sldLayoutId id="2147483685" r:id="rId6"/>
    <p:sldLayoutId id="2147483686" r:id="rId7"/>
    <p:sldLayoutId id="2147483714" r:id="rId8"/>
    <p:sldLayoutId id="2147483715" r:id="rId9"/>
  </p:sldLayoutIdLst>
  <p:timing>
    <p:tnLst>
      <p:par>
        <p:cTn id="1" dur="indefinite" restart="never" nodeType="tmRoot"/>
      </p:par>
    </p:tnLst>
  </p:timing>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openarchives.org/rs/1.1/resourcesync"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ctrTitle"/>
          </p:nvPr>
        </p:nvSpPr>
        <p:spPr>
          <a:xfrm>
            <a:off x="166323" y="1560060"/>
            <a:ext cx="8450321" cy="1470000"/>
          </a:xfrm>
          <a:prstGeom prst="rect">
            <a:avLst/>
          </a:prstGeom>
          <a:noFill/>
          <a:ln>
            <a:noFill/>
          </a:ln>
        </p:spPr>
        <p:txBody>
          <a:bodyPr spcFirstLastPara="1" wrap="square" lIns="91425" tIns="45700" rIns="91425" bIns="45700" anchor="ctr" anchorCtr="0">
            <a:noAutofit/>
          </a:bodyPr>
          <a:lstStyle/>
          <a:p>
            <a:pPr lvl="0"/>
            <a:r>
              <a:rPr lang="en-US" sz="3600" dirty="0"/>
              <a:t>Towards Next Generation Repositories</a:t>
            </a:r>
            <a:endParaRPr dirty="0"/>
          </a:p>
        </p:txBody>
      </p:sp>
      <p:sp>
        <p:nvSpPr>
          <p:cNvPr id="468" name="Shape 468"/>
          <p:cNvSpPr txBox="1">
            <a:spLocks noGrp="1"/>
          </p:cNvSpPr>
          <p:nvPr>
            <p:ph type="subTitle" idx="1"/>
          </p:nvPr>
        </p:nvSpPr>
        <p:spPr>
          <a:xfrm>
            <a:off x="265145" y="3750596"/>
            <a:ext cx="8596268" cy="1752599"/>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2060"/>
              </a:buClr>
              <a:buFont typeface="Arial"/>
              <a:buNone/>
            </a:pPr>
            <a:r>
              <a:rPr lang="en-US" sz="2800" b="1" i="1" dirty="0" smtClean="0">
                <a:latin typeface="Times New Roman" panose="02020603050405020304" pitchFamily="18" charset="0"/>
                <a:ea typeface="Verdana"/>
                <a:cs typeface="Times New Roman" panose="02020603050405020304" pitchFamily="18" charset="0"/>
                <a:sym typeface="Verdana"/>
              </a:rPr>
              <a:t>Kazu YAMAJI</a:t>
            </a:r>
            <a:endParaRPr sz="2800" b="1" i="1" u="none" strike="noStrike" cap="none" dirty="0" smtClean="0">
              <a:solidFill>
                <a:srgbClr val="002060"/>
              </a:solidFill>
              <a:latin typeface="Times New Roman" panose="02020603050405020304" pitchFamily="18" charset="0"/>
              <a:ea typeface="Verdana"/>
              <a:cs typeface="Times New Roman" panose="02020603050405020304" pitchFamily="18" charset="0"/>
              <a:sym typeface="Verdana"/>
            </a:endParaRPr>
          </a:p>
          <a:p>
            <a:pPr marL="0" marR="0" lvl="0" indent="0" rtl="0">
              <a:lnSpc>
                <a:spcPct val="100000"/>
              </a:lnSpc>
              <a:spcBef>
                <a:spcPts val="0"/>
              </a:spcBef>
              <a:spcAft>
                <a:spcPts val="0"/>
              </a:spcAft>
              <a:buClr>
                <a:srgbClr val="002060"/>
              </a:buClr>
              <a:buFont typeface="Arial"/>
              <a:buNone/>
            </a:pPr>
            <a:r>
              <a:rPr lang="en-US" sz="1800" b="0" i="0" u="none" strike="noStrike" cap="none" dirty="0" smtClean="0">
                <a:solidFill>
                  <a:srgbClr val="002060"/>
                </a:solidFill>
                <a:latin typeface="Verdana"/>
                <a:ea typeface="Verdana"/>
                <a:cs typeface="Verdana"/>
                <a:sym typeface="Verdana"/>
              </a:rPr>
              <a:t>With significant input from Andrea </a:t>
            </a:r>
            <a:r>
              <a:rPr lang="en-US" sz="1800" b="0" i="0" u="none" strike="noStrike" cap="none" dirty="0" err="1" smtClean="0">
                <a:solidFill>
                  <a:srgbClr val="002060"/>
                </a:solidFill>
                <a:latin typeface="Verdana"/>
                <a:ea typeface="Verdana"/>
                <a:cs typeface="Verdana"/>
                <a:sym typeface="Verdana"/>
              </a:rPr>
              <a:t>Bollini</a:t>
            </a:r>
            <a:r>
              <a:rPr lang="en-US" sz="1800" b="0" i="0" u="none" strike="noStrike" cap="none" dirty="0" smtClean="0">
                <a:solidFill>
                  <a:srgbClr val="002060"/>
                </a:solidFill>
                <a:latin typeface="Verdana"/>
                <a:ea typeface="Verdana"/>
                <a:cs typeface="Verdana"/>
                <a:sym typeface="Verdana"/>
              </a:rPr>
              <a:t>, Petr </a:t>
            </a:r>
            <a:r>
              <a:rPr lang="en-US" sz="1800" b="0" i="0" u="none" strike="noStrike" cap="none" dirty="0" err="1" smtClean="0">
                <a:solidFill>
                  <a:srgbClr val="002060"/>
                </a:solidFill>
                <a:latin typeface="Verdana"/>
                <a:ea typeface="Verdana"/>
                <a:cs typeface="Verdana"/>
                <a:sym typeface="Verdana"/>
              </a:rPr>
              <a:t>Knoth</a:t>
            </a:r>
            <a:r>
              <a:rPr lang="en-US" sz="1800" b="0" i="0" u="none" strike="noStrike" cap="none" dirty="0" smtClean="0">
                <a:solidFill>
                  <a:srgbClr val="002060"/>
                </a:solidFill>
                <a:latin typeface="Verdana"/>
                <a:ea typeface="Verdana"/>
                <a:cs typeface="Verdana"/>
                <a:sym typeface="Verdana"/>
              </a:rPr>
              <a:t>, Eloy Rodrigues, </a:t>
            </a:r>
            <a:r>
              <a:rPr lang="en-CA" sz="1800" b="0" i="0" u="none" strike="noStrike" cap="none" dirty="0" smtClean="0">
                <a:solidFill>
                  <a:srgbClr val="002060"/>
                </a:solidFill>
                <a:latin typeface="Verdana"/>
                <a:ea typeface="Verdana"/>
                <a:cs typeface="Verdana"/>
                <a:sym typeface="Verdana"/>
              </a:rPr>
              <a:t>Kathleen Shearer, Herbert Van de </a:t>
            </a:r>
            <a:r>
              <a:rPr lang="en-CA" sz="1800" b="0" i="0" u="none" strike="noStrike" cap="none" dirty="0" err="1" smtClean="0">
                <a:solidFill>
                  <a:srgbClr val="002060"/>
                </a:solidFill>
                <a:latin typeface="Verdana"/>
                <a:ea typeface="Verdana"/>
                <a:cs typeface="Verdana"/>
                <a:sym typeface="Verdana"/>
              </a:rPr>
              <a:t>Sompel</a:t>
            </a:r>
            <a:r>
              <a:rPr lang="en-CA" sz="1800" b="0" i="0" u="none" strike="noStrike" cap="none" dirty="0" smtClean="0">
                <a:solidFill>
                  <a:srgbClr val="002060"/>
                </a:solidFill>
                <a:latin typeface="Verdana"/>
                <a:ea typeface="Verdana"/>
                <a:cs typeface="Verdana"/>
                <a:sym typeface="Verdana"/>
              </a:rPr>
              <a:t>, Paul Walk, David Wilcox, and the COAR NGR Working Group </a:t>
            </a:r>
            <a:endParaRPr sz="1800" b="0" i="0" u="none" strike="noStrike" cap="none" dirty="0" smtClean="0">
              <a:solidFill>
                <a:srgbClr val="002060"/>
              </a:solidFill>
              <a:latin typeface="Verdana"/>
              <a:ea typeface="Verdana"/>
              <a:cs typeface="Verdana"/>
              <a:sym typeface="Verdana"/>
            </a:endParaRPr>
          </a:p>
          <a:p>
            <a:pPr marL="0" marR="0" lvl="0" indent="0" algn="l" rtl="0">
              <a:lnSpc>
                <a:spcPct val="100000"/>
              </a:lnSpc>
              <a:spcBef>
                <a:spcPts val="0"/>
              </a:spcBef>
              <a:spcAft>
                <a:spcPts val="0"/>
              </a:spcAft>
              <a:buClr>
                <a:srgbClr val="002060"/>
              </a:buClr>
              <a:buFont typeface="Arial"/>
              <a:buNone/>
            </a:pPr>
            <a:endParaRPr sz="1800" b="0" i="0" u="none" strike="noStrike" cap="none" dirty="0">
              <a:solidFill>
                <a:srgbClr val="002060"/>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3" name="タイトル 2"/>
          <p:cNvSpPr>
            <a:spLocks noGrp="1"/>
          </p:cNvSpPr>
          <p:nvPr>
            <p:ph type="title"/>
          </p:nvPr>
        </p:nvSpPr>
        <p:spPr/>
        <p:txBody>
          <a:bodyPr/>
          <a:lstStyle/>
          <a:p>
            <a:pPr algn="ctr"/>
            <a:r>
              <a:rPr kumimoji="1" lang="en-US" altLang="ja-JP" dirty="0"/>
              <a:t>COAR’s </a:t>
            </a:r>
            <a:r>
              <a:rPr kumimoji="1" lang="en-US" altLang="ja-JP" dirty="0" smtClean="0"/>
              <a:t>Vision</a:t>
            </a:r>
            <a:endParaRPr kumimoji="1" lang="ja-JP" altLang="en-US" dirty="0"/>
          </a:p>
        </p:txBody>
      </p:sp>
      <p:sp>
        <p:nvSpPr>
          <p:cNvPr id="474" name="Shape 47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F1E47"/>
              </a:buClr>
              <a:buFont typeface="Cabin"/>
              <a:buNone/>
            </a:pPr>
            <a:endParaRPr sz="2400" b="0" i="0" u="none" strike="noStrike" cap="none">
              <a:solidFill>
                <a:srgbClr val="0F1E47"/>
              </a:solidFill>
              <a:latin typeface="Arial"/>
              <a:ea typeface="Arial"/>
              <a:cs typeface="Arial"/>
              <a:sym typeface="Arial"/>
            </a:endParaRPr>
          </a:p>
          <a:p>
            <a:pPr marL="1143000" marR="0" lvl="2" indent="-228600" algn="l" rtl="0">
              <a:lnSpc>
                <a:spcPct val="100000"/>
              </a:lnSpc>
              <a:spcBef>
                <a:spcPts val="600"/>
              </a:spcBef>
              <a:spcAft>
                <a:spcPts val="0"/>
              </a:spcAft>
              <a:buClr>
                <a:srgbClr val="0F1E47"/>
              </a:buClr>
              <a:buFont typeface="Cabin"/>
              <a:buNone/>
            </a:pPr>
            <a:endParaRPr sz="1400" b="0" i="0" u="none" strike="noStrike" cap="none">
              <a:solidFill>
                <a:srgbClr val="0F1E47"/>
              </a:solidFill>
              <a:latin typeface="Arial"/>
              <a:ea typeface="Arial"/>
              <a:cs typeface="Arial"/>
              <a:sym typeface="Arial"/>
            </a:endParaRPr>
          </a:p>
          <a:p>
            <a:pPr marL="1600200" marR="0" lvl="3" indent="-228600" algn="l" rtl="0">
              <a:lnSpc>
                <a:spcPct val="100000"/>
              </a:lnSpc>
              <a:spcBef>
                <a:spcPts val="600"/>
              </a:spcBef>
              <a:spcAft>
                <a:spcPts val="0"/>
              </a:spcAft>
              <a:buClr>
                <a:srgbClr val="0F1E47"/>
              </a:buClr>
              <a:buFont typeface="Cabin"/>
              <a:buNone/>
            </a:pPr>
            <a:endParaRPr sz="1400" b="0" i="0" u="none" strike="noStrike" cap="none">
              <a:solidFill>
                <a:srgbClr val="0F1E47"/>
              </a:solidFill>
              <a:latin typeface="Arial"/>
              <a:ea typeface="Arial"/>
              <a:cs typeface="Arial"/>
              <a:sym typeface="Arial"/>
            </a:endParaRPr>
          </a:p>
          <a:p>
            <a:pPr marL="342900" marR="0" lvl="0" indent="-342900" algn="l" rtl="0">
              <a:lnSpc>
                <a:spcPct val="100000"/>
              </a:lnSpc>
              <a:spcBef>
                <a:spcPts val="400"/>
              </a:spcBef>
              <a:spcAft>
                <a:spcPts val="0"/>
              </a:spcAft>
              <a:buClr>
                <a:srgbClr val="0F1E47"/>
              </a:buClr>
              <a:buFont typeface="Cabin"/>
              <a:buNone/>
            </a:pPr>
            <a:endParaRPr sz="2000" b="0" i="0" u="none" strike="noStrike" cap="none">
              <a:solidFill>
                <a:srgbClr val="0F1E47"/>
              </a:solidFill>
              <a:latin typeface="Arial"/>
              <a:ea typeface="Arial"/>
              <a:cs typeface="Arial"/>
              <a:sym typeface="Arial"/>
            </a:endParaRPr>
          </a:p>
        </p:txBody>
      </p:sp>
      <p:sp>
        <p:nvSpPr>
          <p:cNvPr id="8" name="Shape 840"/>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2</a:t>
            </a:fld>
            <a:endParaRPr sz="1200" b="0" i="0" u="none" strike="noStrike" cap="none" dirty="0">
              <a:solidFill>
                <a:srgbClr val="FFFFFF"/>
              </a:solidFill>
              <a:latin typeface="Cabin"/>
              <a:ea typeface="Cabin"/>
              <a:cs typeface="Cabin"/>
              <a:sym typeface="Cabin"/>
            </a:endParaRPr>
          </a:p>
        </p:txBody>
      </p:sp>
      <p:pic>
        <p:nvPicPr>
          <p:cNvPr id="477" name="Shape 477"/>
          <p:cNvPicPr preferRelativeResize="0"/>
          <p:nvPr/>
        </p:nvPicPr>
        <p:blipFill rotWithShape="1">
          <a:blip r:embed="rId3">
            <a:alphaModFix/>
          </a:blip>
          <a:srcRect/>
          <a:stretch/>
        </p:blipFill>
        <p:spPr>
          <a:xfrm>
            <a:off x="-79647" y="1134850"/>
            <a:ext cx="9401573" cy="5723150"/>
          </a:xfrm>
          <a:prstGeom prst="rect">
            <a:avLst/>
          </a:prstGeom>
          <a:noFill/>
          <a:ln>
            <a:noFill/>
          </a:ln>
        </p:spPr>
      </p:pic>
      <p:sp>
        <p:nvSpPr>
          <p:cNvPr id="2" name="TextBox 1"/>
          <p:cNvSpPr txBox="1"/>
          <p:nvPr/>
        </p:nvSpPr>
        <p:spPr>
          <a:xfrm>
            <a:off x="382503" y="5002279"/>
            <a:ext cx="8581983" cy="1323439"/>
          </a:xfrm>
          <a:prstGeom prst="rect">
            <a:avLst/>
          </a:prstGeom>
          <a:noFill/>
        </p:spPr>
        <p:txBody>
          <a:bodyPr wrap="square" rtlCol="0">
            <a:spAutoFit/>
          </a:bodyPr>
          <a:lstStyle/>
          <a:p>
            <a:pPr lvl="0"/>
            <a:r>
              <a:rPr lang="en-US" sz="4000" dirty="0">
                <a:solidFill>
                  <a:schemeClr val="bg1"/>
                </a:solidFill>
                <a:latin typeface="Calibri"/>
                <a:ea typeface="Calibri"/>
                <a:cs typeface="Calibri"/>
                <a:sym typeface="Calibri"/>
              </a:rPr>
              <a:t>A global knowledge commons based on a network of open access </a:t>
            </a:r>
            <a:r>
              <a:rPr lang="en-US" sz="4000" dirty="0" smtClean="0">
                <a:solidFill>
                  <a:schemeClr val="bg1"/>
                </a:solidFill>
                <a:latin typeface="Calibri"/>
                <a:ea typeface="Calibri"/>
                <a:cs typeface="Calibri"/>
                <a:sym typeface="Calibri"/>
              </a:rPr>
              <a:t>repositories</a:t>
            </a: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idx="1"/>
          </p:nvPr>
        </p:nvSpPr>
        <p:spPr/>
        <p:txBody>
          <a:bodyPr>
            <a:normAutofit fontScale="85000" lnSpcReduction="20000"/>
          </a:bodyPr>
          <a:lstStyle/>
          <a:p>
            <a:r>
              <a:rPr kumimoji="1" lang="en-US" altLang="ja-JP" dirty="0" smtClean="0"/>
              <a:t>An </a:t>
            </a:r>
            <a:r>
              <a:rPr kumimoji="1" lang="en-US" altLang="ja-JP" dirty="0"/>
              <a:t>international association founded in 2009</a:t>
            </a:r>
          </a:p>
          <a:p>
            <a:r>
              <a:rPr kumimoji="1" lang="en-US" altLang="ja-JP" dirty="0"/>
              <a:t>Members &amp; Partners: over 120 institutions from 35 countries in Africa, Asia, Australasia, Europe, North and South America</a:t>
            </a:r>
          </a:p>
          <a:p>
            <a:pPr marL="25400" indent="0">
              <a:buNone/>
            </a:pPr>
            <a:endParaRPr kumimoji="1" lang="en-US" altLang="ja-JP" dirty="0" smtClean="0"/>
          </a:p>
          <a:p>
            <a:pPr marL="25400" indent="0">
              <a:buNone/>
            </a:pPr>
            <a:r>
              <a:rPr kumimoji="1" lang="en-US" altLang="ja-JP" dirty="0" smtClean="0"/>
              <a:t>Objectives</a:t>
            </a:r>
            <a:r>
              <a:rPr kumimoji="1" lang="en-US" altLang="ja-JP" dirty="0"/>
              <a:t>:</a:t>
            </a:r>
          </a:p>
          <a:p>
            <a:r>
              <a:rPr kumimoji="1" lang="en-US" altLang="ja-JP" dirty="0"/>
              <a:t>Strategic voice for repositories</a:t>
            </a:r>
          </a:p>
          <a:p>
            <a:r>
              <a:rPr kumimoji="1" lang="en-US" altLang="ja-JP" dirty="0"/>
              <a:t>Interoperability and alignment across repositories and regional networks</a:t>
            </a:r>
          </a:p>
          <a:p>
            <a:r>
              <a:rPr kumimoji="1" lang="en-US" altLang="ja-JP" dirty="0"/>
              <a:t>Capacity building</a:t>
            </a:r>
          </a:p>
          <a:p>
            <a:r>
              <a:rPr kumimoji="1" lang="en-US" altLang="ja-JP" dirty="0"/>
              <a:t>Support the development of value added services</a:t>
            </a:r>
          </a:p>
          <a:p>
            <a:endParaRPr kumimoji="1" lang="ja-JP" altLang="en-US" dirty="0"/>
          </a:p>
        </p:txBody>
      </p:sp>
      <p:sp>
        <p:nvSpPr>
          <p:cNvPr id="5" name="スライド番号プレースホルダー 4"/>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a:t>
            </a:fld>
            <a:endParaRPr lang="en-US"/>
          </a:p>
        </p:txBody>
      </p:sp>
      <p:sp>
        <p:nvSpPr>
          <p:cNvPr id="8" name="タイトル 7"/>
          <p:cNvSpPr>
            <a:spLocks noGrp="1"/>
          </p:cNvSpPr>
          <p:nvPr>
            <p:ph type="title"/>
          </p:nvPr>
        </p:nvSpPr>
        <p:spPr/>
        <p:txBody>
          <a:bodyPr/>
          <a:lstStyle/>
          <a:p>
            <a:r>
              <a:rPr kumimoji="1" lang="en-US" altLang="ja-JP" dirty="0"/>
              <a:t>Who is COAR?</a:t>
            </a:r>
            <a:endParaRPr kumimoji="1" lang="ja-JP" altLang="en-US" dirty="0"/>
          </a:p>
        </p:txBody>
      </p:sp>
    </p:spTree>
    <p:extLst>
      <p:ext uri="{BB962C8B-B14F-4D97-AF65-F5344CB8AC3E}">
        <p14:creationId xmlns:p14="http://schemas.microsoft.com/office/powerpoint/2010/main" val="1682497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D2D8002D-B5B0-4BAC-B1F6-782DDCCE6D9C}" type="slidenum">
              <a:rPr kumimoji="1" lang="ja-JP" altLang="en-US" smtClean="0"/>
              <a:pPr/>
              <a:t>4</a:t>
            </a:fld>
            <a:endParaRPr kumimoji="1" lang="ja-JP" altLang="en-US"/>
          </a:p>
        </p:txBody>
      </p:sp>
      <p:sp>
        <p:nvSpPr>
          <p:cNvPr id="4" name="コンテンツ プレースホルダー 3"/>
          <p:cNvSpPr>
            <a:spLocks noGrp="1"/>
          </p:cNvSpPr>
          <p:nvPr>
            <p:ph sz="quarter" idx="1"/>
          </p:nvPr>
        </p:nvSpPr>
        <p:spPr>
          <a:xfrm>
            <a:off x="457200" y="1192211"/>
            <a:ext cx="8223250" cy="5164521"/>
          </a:xfrm>
        </p:spPr>
        <p:txBody>
          <a:bodyPr>
            <a:noAutofit/>
          </a:bodyPr>
          <a:lstStyle/>
          <a:p>
            <a:pPr>
              <a:lnSpc>
                <a:spcPts val="2000"/>
              </a:lnSpc>
            </a:pPr>
            <a:r>
              <a:rPr lang="en-US" altLang="ja-JP" sz="2400" dirty="0"/>
              <a:t>Clifford Lynch </a:t>
            </a:r>
            <a:r>
              <a:rPr lang="en-US" altLang="ja-JP" sz="2400" dirty="0" smtClean="0"/>
              <a:t>(2003)</a:t>
            </a:r>
          </a:p>
          <a:p>
            <a:pPr lvl="1">
              <a:lnSpc>
                <a:spcPts val="2000"/>
              </a:lnSpc>
            </a:pPr>
            <a:r>
              <a:rPr lang="en-US" altLang="ja-JP" sz="1800" dirty="0">
                <a:latin typeface="Calibri" panose="020F0502020204030204" pitchFamily="34" charset="0"/>
                <a:cs typeface="Calibri" panose="020F0502020204030204" pitchFamily="34" charset="0"/>
              </a:rPr>
              <a:t>a set of services that a university offers to the members of its community for the management and dissemination of digital materials created by </a:t>
            </a:r>
            <a:r>
              <a:rPr lang="en-US" altLang="ja-JP" sz="1800" dirty="0" smtClean="0">
                <a:latin typeface="Calibri" panose="020F0502020204030204" pitchFamily="34" charset="0"/>
                <a:cs typeface="Calibri" panose="020F0502020204030204" pitchFamily="34" charset="0"/>
              </a:rPr>
              <a:t>the </a:t>
            </a:r>
            <a:r>
              <a:rPr lang="en-US" altLang="ja-JP" sz="1800" dirty="0">
                <a:latin typeface="Calibri" panose="020F0502020204030204" pitchFamily="34" charset="0"/>
                <a:cs typeface="Calibri" panose="020F0502020204030204" pitchFamily="34" charset="0"/>
              </a:rPr>
              <a:t>institution and its community </a:t>
            </a:r>
            <a:r>
              <a:rPr lang="en-US" altLang="ja-JP" sz="1800" dirty="0" smtClean="0">
                <a:latin typeface="Calibri" panose="020F0502020204030204" pitchFamily="34" charset="0"/>
                <a:cs typeface="Calibri" panose="020F0502020204030204" pitchFamily="34" charset="0"/>
              </a:rPr>
              <a:t>members</a:t>
            </a:r>
          </a:p>
          <a:p>
            <a:pPr>
              <a:lnSpc>
                <a:spcPts val="2000"/>
              </a:lnSpc>
            </a:pPr>
            <a:r>
              <a:rPr kumimoji="1" lang="en-US" altLang="ja-JP" sz="2400" dirty="0" smtClean="0"/>
              <a:t>Jisc </a:t>
            </a:r>
            <a:r>
              <a:rPr kumimoji="1" lang="en-US" altLang="ja-JP" sz="2400" dirty="0" smtClean="0"/>
              <a:t>(2016)</a:t>
            </a:r>
          </a:p>
          <a:p>
            <a:pPr lvl="1">
              <a:lnSpc>
                <a:spcPts val="2000"/>
              </a:lnSpc>
            </a:pPr>
            <a:r>
              <a:rPr lang="en-US" altLang="ja-JP" sz="1800" dirty="0">
                <a:latin typeface="Calibri" panose="020F0502020204030204" pitchFamily="34" charset="0"/>
                <a:cs typeface="Calibri" panose="020F0502020204030204" pitchFamily="34" charset="0"/>
              </a:rPr>
              <a:t>A repository is a set of services[1] that a research </a:t>
            </a:r>
            <a:r>
              <a:rPr lang="en-US" altLang="ja-JP" sz="1800" dirty="0" err="1">
                <a:latin typeface="Calibri" panose="020F0502020204030204" pitchFamily="34" charset="0"/>
                <a:cs typeface="Calibri" panose="020F0502020204030204" pitchFamily="34" charset="0"/>
              </a:rPr>
              <a:t>organisation</a:t>
            </a:r>
            <a:r>
              <a:rPr lang="en-US" altLang="ja-JP" sz="1800" dirty="0">
                <a:latin typeface="Calibri" panose="020F0502020204030204" pitchFamily="34" charset="0"/>
                <a:cs typeface="Calibri" panose="020F0502020204030204" pitchFamily="34" charset="0"/>
              </a:rPr>
              <a:t>[2] offers[3] to the members of its community[4] for the management and dissemination[5] of digital materials[6] created by its community </a:t>
            </a:r>
            <a:r>
              <a:rPr lang="en-US" altLang="ja-JP" sz="1800" dirty="0" smtClean="0">
                <a:latin typeface="Calibri" panose="020F0502020204030204" pitchFamily="34" charset="0"/>
                <a:cs typeface="Calibri" panose="020F0502020204030204" pitchFamily="34" charset="0"/>
              </a:rPr>
              <a:t>members </a:t>
            </a:r>
            <a:r>
              <a:rPr lang="en-US" altLang="ja-JP" sz="1800" dirty="0" smtClean="0">
                <a:solidFill>
                  <a:schemeClr val="tx1">
                    <a:lumMod val="50000"/>
                    <a:lumOff val="50000"/>
                  </a:schemeClr>
                </a:solidFill>
                <a:latin typeface="Calibri" panose="020F0502020204030204" pitchFamily="34" charset="0"/>
                <a:cs typeface="Calibri" panose="020F0502020204030204" pitchFamily="34" charset="0"/>
              </a:rPr>
              <a:t>(</a:t>
            </a:r>
            <a:r>
              <a:rPr lang="en-US" altLang="ja-JP" sz="1600" dirty="0" smtClean="0">
                <a:solidFill>
                  <a:schemeClr val="tx1">
                    <a:lumMod val="50000"/>
                    <a:lumOff val="50000"/>
                  </a:schemeClr>
                </a:solidFill>
                <a:latin typeface="Calibri" panose="020F0502020204030204" pitchFamily="34" charset="0"/>
                <a:cs typeface="Calibri" panose="020F0502020204030204" pitchFamily="34" charset="0"/>
              </a:rPr>
              <a:t>Provide detailed definition from 1 to 6)</a:t>
            </a:r>
          </a:p>
          <a:p>
            <a:pPr>
              <a:lnSpc>
                <a:spcPts val="2000"/>
              </a:lnSpc>
            </a:pPr>
            <a:r>
              <a:rPr lang="en-US" altLang="ja-JP" sz="2400" dirty="0" smtClean="0"/>
              <a:t>Herbert Van de </a:t>
            </a:r>
            <a:r>
              <a:rPr lang="en-US" altLang="ja-JP" sz="2400" dirty="0" err="1" smtClean="0"/>
              <a:t>Sompel</a:t>
            </a:r>
            <a:r>
              <a:rPr lang="en-US" altLang="ja-JP" sz="2400" dirty="0" smtClean="0"/>
              <a:t> </a:t>
            </a:r>
            <a:r>
              <a:rPr lang="en-US" altLang="ja-JP" sz="2400" dirty="0"/>
              <a:t>(2016</a:t>
            </a:r>
            <a:r>
              <a:rPr lang="en-US" altLang="ja-JP" sz="2400" dirty="0" smtClean="0"/>
              <a:t>)</a:t>
            </a:r>
          </a:p>
          <a:p>
            <a:pPr lvl="1">
              <a:lnSpc>
                <a:spcPts val="2000"/>
              </a:lnSpc>
            </a:pPr>
            <a:r>
              <a:rPr lang="en-US" altLang="ja-JP" sz="1800" dirty="0" smtClean="0">
                <a:latin typeface="Calibri" panose="020F0502020204030204" pitchFamily="34" charset="0"/>
                <a:cs typeface="Calibri" panose="020F0502020204030204" pitchFamily="34" charset="0"/>
              </a:rPr>
              <a:t>The </a:t>
            </a:r>
            <a:r>
              <a:rPr lang="en-US" altLang="ja-JP" sz="1800" dirty="0">
                <a:latin typeface="Calibri" panose="020F0502020204030204" pitchFamily="34" charset="0"/>
                <a:cs typeface="Calibri" panose="020F0502020204030204" pitchFamily="34" charset="0"/>
              </a:rPr>
              <a:t>purpose/mission of repositories is no longer well defined and </a:t>
            </a:r>
            <a:r>
              <a:rPr lang="en-US" altLang="ja-JP" sz="1800" dirty="0" smtClean="0">
                <a:latin typeface="Calibri" panose="020F0502020204030204" pitchFamily="34" charset="0"/>
                <a:cs typeface="Calibri" panose="020F0502020204030204" pitchFamily="34" charset="0"/>
              </a:rPr>
              <a:t>has IMO </a:t>
            </a:r>
            <a:r>
              <a:rPr lang="en-US" altLang="ja-JP" sz="1800" dirty="0">
                <a:latin typeface="Calibri" panose="020F0502020204030204" pitchFamily="34" charset="0"/>
                <a:cs typeface="Calibri" panose="020F0502020204030204" pitchFamily="34" charset="0"/>
              </a:rPr>
              <a:t>to quite an extent drifted since their original inception from </a:t>
            </a:r>
            <a:r>
              <a:rPr lang="en-US" altLang="ja-JP" sz="1800" dirty="0" smtClean="0">
                <a:latin typeface="Calibri" panose="020F0502020204030204" pitchFamily="34" charset="0"/>
                <a:cs typeface="Calibri" panose="020F0502020204030204" pitchFamily="34" charset="0"/>
              </a:rPr>
              <a:t>being about </a:t>
            </a:r>
            <a:r>
              <a:rPr lang="en-US" altLang="ja-JP" sz="1800" dirty="0">
                <a:latin typeface="Calibri" panose="020F0502020204030204" pitchFamily="34" charset="0"/>
                <a:cs typeface="Calibri" panose="020F0502020204030204" pitchFamily="34" charset="0"/>
              </a:rPr>
              <a:t>"</a:t>
            </a:r>
            <a:r>
              <a:rPr lang="en-US" altLang="ja-JP" sz="1800" b="1" u="sng" dirty="0">
                <a:latin typeface="Calibri" panose="020F0502020204030204" pitchFamily="34" charset="0"/>
                <a:cs typeface="Calibri" panose="020F0502020204030204" pitchFamily="34" charset="0"/>
              </a:rPr>
              <a:t>all kinds of digital materials created by an institution's staff</a:t>
            </a:r>
            <a:r>
              <a:rPr lang="en-US" altLang="ja-JP" sz="1800" dirty="0">
                <a:latin typeface="Calibri" panose="020F0502020204030204" pitchFamily="34" charset="0"/>
                <a:cs typeface="Calibri" panose="020F0502020204030204" pitchFamily="34" charset="0"/>
              </a:rPr>
              <a:t>" </a:t>
            </a:r>
            <a:r>
              <a:rPr lang="en-US" altLang="ja-JP" sz="1800" dirty="0" smtClean="0">
                <a:latin typeface="Calibri" panose="020F0502020204030204" pitchFamily="34" charset="0"/>
                <a:cs typeface="Calibri" panose="020F0502020204030204" pitchFamily="34" charset="0"/>
              </a:rPr>
              <a:t>to "</a:t>
            </a:r>
            <a:r>
              <a:rPr lang="en-US" altLang="ja-JP" sz="1800" b="1" u="sng" dirty="0" smtClean="0">
                <a:latin typeface="Calibri" panose="020F0502020204030204" pitchFamily="34" charset="0"/>
                <a:cs typeface="Calibri" panose="020F0502020204030204" pitchFamily="34" charset="0"/>
              </a:rPr>
              <a:t>formally </a:t>
            </a:r>
            <a:r>
              <a:rPr lang="en-US" altLang="ja-JP" sz="1800" b="1" u="sng" dirty="0">
                <a:latin typeface="Calibri" panose="020F0502020204030204" pitchFamily="34" charset="0"/>
                <a:cs typeface="Calibri" panose="020F0502020204030204" pitchFamily="34" charset="0"/>
              </a:rPr>
              <a:t>published materials created by an institution's staff</a:t>
            </a:r>
            <a:r>
              <a:rPr lang="en-US" altLang="ja-JP" sz="1800" dirty="0">
                <a:latin typeface="Calibri" panose="020F0502020204030204" pitchFamily="34" charset="0"/>
                <a:cs typeface="Calibri" panose="020F0502020204030204" pitchFamily="34" charset="0"/>
              </a:rPr>
              <a:t>". In </a:t>
            </a:r>
            <a:r>
              <a:rPr lang="en-US" altLang="ja-JP" sz="1800" dirty="0" smtClean="0">
                <a:latin typeface="Calibri" panose="020F0502020204030204" pitchFamily="34" charset="0"/>
                <a:cs typeface="Calibri" panose="020F0502020204030204" pitchFamily="34" charset="0"/>
              </a:rPr>
              <a:t>this drift </a:t>
            </a:r>
            <a:r>
              <a:rPr lang="en-US" altLang="ja-JP" sz="1800" dirty="0">
                <a:latin typeface="Calibri" panose="020F0502020204030204" pitchFamily="34" charset="0"/>
                <a:cs typeface="Calibri" panose="020F0502020204030204" pitchFamily="34" charset="0"/>
              </a:rPr>
              <a:t>lies (IMO) one of the major problems of many current IRs: they </a:t>
            </a:r>
            <a:r>
              <a:rPr lang="en-US" altLang="ja-JP" sz="1800" dirty="0" smtClean="0">
                <a:latin typeface="Calibri" panose="020F0502020204030204" pitchFamily="34" charset="0"/>
                <a:cs typeface="Calibri" panose="020F0502020204030204" pitchFamily="34" charset="0"/>
              </a:rPr>
              <a:t>don't provide </a:t>
            </a:r>
            <a:r>
              <a:rPr lang="en-US" altLang="ja-JP" sz="1800" dirty="0">
                <a:latin typeface="Calibri" panose="020F0502020204030204" pitchFamily="34" charset="0"/>
                <a:cs typeface="Calibri" panose="020F0502020204030204" pitchFamily="34" charset="0"/>
              </a:rPr>
              <a:t>a service to their local </a:t>
            </a:r>
            <a:r>
              <a:rPr lang="en-US" altLang="ja-JP" sz="1800" dirty="0" smtClean="0">
                <a:latin typeface="Calibri" panose="020F0502020204030204" pitchFamily="34" charset="0"/>
                <a:cs typeface="Calibri" panose="020F0502020204030204" pitchFamily="34" charset="0"/>
              </a:rPr>
              <a:t>community…</a:t>
            </a:r>
          </a:p>
        </p:txBody>
      </p:sp>
      <p:sp>
        <p:nvSpPr>
          <p:cNvPr id="5" name="タイトル 4"/>
          <p:cNvSpPr>
            <a:spLocks noGrp="1"/>
          </p:cNvSpPr>
          <p:nvPr>
            <p:ph type="title"/>
          </p:nvPr>
        </p:nvSpPr>
        <p:spPr/>
        <p:txBody>
          <a:bodyPr/>
          <a:lstStyle/>
          <a:p>
            <a:r>
              <a:rPr kumimoji="1" lang="en-US" altLang="ja-JP" dirty="0"/>
              <a:t>What is about Repository</a:t>
            </a:r>
            <a:endParaRPr kumimoji="1" lang="ja-JP" altLang="en-US" dirty="0"/>
          </a:p>
        </p:txBody>
      </p:sp>
    </p:spTree>
    <p:extLst>
      <p:ext uri="{BB962C8B-B14F-4D97-AF65-F5344CB8AC3E}">
        <p14:creationId xmlns:p14="http://schemas.microsoft.com/office/powerpoint/2010/main" val="1328820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idx="1"/>
          </p:nvPr>
        </p:nvSpPr>
        <p:spPr/>
        <p:txBody>
          <a:bodyPr/>
          <a:lstStyle/>
          <a:p>
            <a:r>
              <a:rPr kumimoji="1" lang="en-US" altLang="ja-JP" dirty="0" smtClean="0"/>
              <a:t>Self-archive </a:t>
            </a:r>
            <a:r>
              <a:rPr kumimoji="1" lang="en-US" altLang="ja-JP" dirty="0"/>
              <a:t>Green O</a:t>
            </a:r>
            <a:r>
              <a:rPr kumimoji="1" lang="en-US" altLang="ja-JP" dirty="0" smtClean="0"/>
              <a:t>A</a:t>
            </a:r>
            <a:endParaRPr kumimoji="1" lang="en-US" altLang="ja-JP" dirty="0"/>
          </a:p>
          <a:p>
            <a:r>
              <a:rPr kumimoji="1" lang="en-US" altLang="ja-JP" dirty="0"/>
              <a:t>Gold </a:t>
            </a:r>
            <a:r>
              <a:rPr kumimoji="1" lang="en-US" altLang="ja-JP" dirty="0" smtClean="0"/>
              <a:t>OA with Repository</a:t>
            </a:r>
            <a:endParaRPr kumimoji="1" lang="en-US" altLang="ja-JP" dirty="0"/>
          </a:p>
          <a:p>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5</a:t>
            </a:fld>
            <a:endParaRPr lang="en-US"/>
          </a:p>
        </p:txBody>
      </p:sp>
      <p:grpSp>
        <p:nvGrpSpPr>
          <p:cNvPr id="12" name="グループ化 11"/>
          <p:cNvGrpSpPr/>
          <p:nvPr/>
        </p:nvGrpSpPr>
        <p:grpSpPr>
          <a:xfrm>
            <a:off x="1298871" y="2665622"/>
            <a:ext cx="6539908" cy="3245430"/>
            <a:chOff x="1559773" y="3182089"/>
            <a:chExt cx="5687598" cy="2822471"/>
          </a:xfrm>
        </p:grpSpPr>
        <p:sp>
          <p:nvSpPr>
            <p:cNvPr id="9" name="フローチャート: 手作業 8"/>
            <p:cNvSpPr/>
            <p:nvPr/>
          </p:nvSpPr>
          <p:spPr>
            <a:xfrm rot="5400000">
              <a:off x="3746812" y="3809609"/>
              <a:ext cx="1156771" cy="1048757"/>
            </a:xfrm>
            <a:prstGeom prst="flowChartManualOperation">
              <a:avLst/>
            </a:prstGeom>
            <a:gradFill>
              <a:gsLst>
                <a:gs pos="0">
                  <a:schemeClr val="accent5">
                    <a:lumMod val="20000"/>
                    <a:lumOff val="80000"/>
                  </a:schemeClr>
                </a:gs>
                <a:gs pos="100000">
                  <a:srgbClr val="0C91D0"/>
                </a:gs>
              </a:gsLst>
              <a:lin ang="16200000" scaled="1"/>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1030" name="Picture 6" descr="ãã¤ã³ã¿ã¼ããããã®ç»åæ¤ç´¢çµæ"/>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568825" y="3204123"/>
              <a:ext cx="2259727" cy="22597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eliac isolat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9773" y="3182089"/>
              <a:ext cx="5687598" cy="2822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ãæ°åã»æªéå°ããã¡ã¤ãã«éè²¨ 1g 2017å¹´è£½ãã«ããçå®¤é å¹£å±çºè¡ 1gã®ç´é 24éã¡ã¤ãã«ãªã¼ã éè²¨ å°éå ã´ã¼ã«ã ã³ã¤ã³ åä½ï¼K24 (99.99ï¼) éè²¨ ã¡ã¼ãã« ãå®å¿ã®æ¬ç©ä¿è¨¼ã ãä¿è¨¼æ¸ä»ãã»å·¾çè¢å¥ãã"/>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40187" y="4857432"/>
              <a:ext cx="305180" cy="3051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ãæ°åã»æªéå°ããã¡ã¤ãã«éè²¨ 1g 2017å¹´è£½ãã«ããçå®¤é å¹£å±çºè¡ 1gã®ç´é 24éã¡ã¤ãã«ãªã¼ã éè²¨ å°éå ã´ã¼ã«ã ã³ã¤ã³ åä½ï¼K24 (99.99ï¼) éè²¨ ã¡ã¼ãã« ãå®å¿ã®æ¬ç©ä¿è¨¼ã ãä¿è¨¼æ¸ä»ãã»å·¾çè¢å¥ãã"/>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90782" y="4587078"/>
              <a:ext cx="305180" cy="30518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ãgreen buttonãã®ç»åæ¤ç´¢çµæ"/>
            <p:cNvPicPr>
              <a:picLocks noChangeAspect="1" noChangeArrowheads="1"/>
            </p:cNvPicPr>
            <p:nvPr/>
          </p:nvPicPr>
          <p:blipFill>
            <a:blip r:embed="rId6">
              <a:clrChange>
                <a:clrFrom>
                  <a:srgbClr val="D5FFD3"/>
                </a:clrFrom>
                <a:clrTo>
                  <a:srgbClr val="D5FFD3">
                    <a:alpha val="0"/>
                  </a:srgbClr>
                </a:clrTo>
              </a:clrChange>
              <a:extLst>
                <a:ext uri="{28A0092B-C50C-407E-A947-70E740481C1C}">
                  <a14:useLocalDpi xmlns:a14="http://schemas.microsoft.com/office/drawing/2010/main" val="0"/>
                </a:ext>
              </a:extLst>
            </a:blip>
            <a:srcRect/>
            <a:stretch>
              <a:fillRect/>
            </a:stretch>
          </p:blipFill>
          <p:spPr bwMode="auto">
            <a:xfrm>
              <a:off x="3430589" y="4536931"/>
              <a:ext cx="399254" cy="343161"/>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p:cNvSpPr txBox="1"/>
            <p:nvPr/>
          </p:nvSpPr>
          <p:spPr>
            <a:xfrm>
              <a:off x="3225084" y="4240781"/>
              <a:ext cx="753089" cy="267666"/>
            </a:xfrm>
            <a:prstGeom prst="rect">
              <a:avLst/>
            </a:prstGeom>
            <a:noFill/>
          </p:spPr>
          <p:txBody>
            <a:bodyPr wrap="none" rtlCol="0">
              <a:spAutoFit/>
            </a:bodyPr>
            <a:lstStyle/>
            <a:p>
              <a:pPr algn="r"/>
              <a:r>
                <a:rPr kumimoji="1" lang="en-US" altLang="ja-JP" dirty="0" smtClean="0">
                  <a:latin typeface="Calibri" panose="020F0502020204030204" pitchFamily="34" charset="0"/>
                  <a:cs typeface="Calibri" panose="020F0502020204030204" pitchFamily="34" charset="0"/>
                </a:rPr>
                <a:t>OAI-PMH</a:t>
              </a:r>
              <a:endParaRPr kumimoji="1" lang="ja-JP" altLang="en-US" dirty="0">
                <a:latin typeface="Calibri" panose="020F0502020204030204" pitchFamily="34" charset="0"/>
                <a:cs typeface="Calibri" panose="020F0502020204030204" pitchFamily="34" charset="0"/>
              </a:endParaRPr>
            </a:p>
          </p:txBody>
        </p:sp>
        <p:pic>
          <p:nvPicPr>
            <p:cNvPr id="1038" name="Picture 14" descr="Reading Room, Langdell Hall, Harvard University, Cambridge M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2827" y="3338823"/>
              <a:ext cx="1280813" cy="9606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13" name="タイトル 12"/>
          <p:cNvSpPr>
            <a:spLocks noGrp="1"/>
          </p:cNvSpPr>
          <p:nvPr>
            <p:ph type="title"/>
          </p:nvPr>
        </p:nvSpPr>
        <p:spPr/>
        <p:txBody>
          <a:bodyPr/>
          <a:lstStyle/>
          <a:p>
            <a:r>
              <a:rPr kumimoji="1" lang="en-US" altLang="ja-JP" dirty="0"/>
              <a:t>Your Thought ?</a:t>
            </a:r>
            <a:endParaRPr kumimoji="1" lang="ja-JP" altLang="en-US" dirty="0"/>
          </a:p>
        </p:txBody>
      </p:sp>
    </p:spTree>
    <p:extLst>
      <p:ext uri="{BB962C8B-B14F-4D97-AF65-F5344CB8AC3E}">
        <p14:creationId xmlns:p14="http://schemas.microsoft.com/office/powerpoint/2010/main" val="589346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Why Now ?</a:t>
            </a:r>
            <a:endParaRPr kumimoji="1" lang="ja-JP" altLang="en-US" dirty="0"/>
          </a:p>
        </p:txBody>
      </p:sp>
      <p:sp>
        <p:nvSpPr>
          <p:cNvPr id="3" name="スライド番号プレースホルダ 2"/>
          <p:cNvSpPr>
            <a:spLocks noGrp="1"/>
          </p:cNvSpPr>
          <p:nvPr>
            <p:ph type="sldNum" sz="quarter" idx="12"/>
          </p:nvPr>
        </p:nvSpPr>
        <p:spPr/>
        <p:txBody>
          <a:bodyPr/>
          <a:lstStyle/>
          <a:p>
            <a:fld id="{D2D8002D-B5B0-4BAC-B1F6-782DDCCE6D9C}" type="slidenum">
              <a:rPr kumimoji="1" lang="ja-JP" altLang="en-US" smtClean="0"/>
              <a:pPr/>
              <a:t>6</a:t>
            </a:fld>
            <a:endParaRPr kumimoji="1" lang="ja-JP" altLang="en-US"/>
          </a:p>
        </p:txBody>
      </p:sp>
      <p:sp>
        <p:nvSpPr>
          <p:cNvPr id="4" name="コンテンツ プレースホルダ 3"/>
          <p:cNvSpPr>
            <a:spLocks noGrp="1"/>
          </p:cNvSpPr>
          <p:nvPr>
            <p:ph sz="quarter" idx="1"/>
          </p:nvPr>
        </p:nvSpPr>
        <p:spPr>
          <a:xfrm>
            <a:off x="251520" y="1219200"/>
            <a:ext cx="8892480" cy="5137150"/>
          </a:xfrm>
        </p:spPr>
        <p:txBody>
          <a:bodyPr>
            <a:normAutofit/>
          </a:bodyPr>
          <a:lstStyle/>
          <a:p>
            <a:r>
              <a:rPr kumimoji="1" lang="en-US" altLang="ja-JP" dirty="0" smtClean="0"/>
              <a:t>Common Standard for Repository Network</a:t>
            </a:r>
            <a:br>
              <a:rPr kumimoji="1" lang="en-US" altLang="ja-JP" dirty="0" smtClean="0"/>
            </a:br>
            <a:r>
              <a:rPr kumimoji="1" lang="en-US" altLang="ja-JP" dirty="0" smtClean="0"/>
              <a:t>      only </a:t>
            </a:r>
            <a:r>
              <a:rPr lang="en-US" altLang="ja-JP" dirty="0" smtClean="0"/>
              <a:t>OAI-PMH</a:t>
            </a:r>
          </a:p>
          <a:p>
            <a:pPr lvl="1"/>
            <a:r>
              <a:rPr lang="en-US" altLang="ja-JP" dirty="0" smtClean="0">
                <a:latin typeface="Calibri" panose="020F0502020204030204" pitchFamily="34" charset="0"/>
                <a:cs typeface="Calibri" panose="020F0502020204030204" pitchFamily="34" charset="0"/>
              </a:rPr>
              <a:t>Background</a:t>
            </a:r>
          </a:p>
          <a:p>
            <a:pPr lvl="2"/>
            <a:r>
              <a:rPr kumimoji="1" lang="en-US" altLang="ja-JP" dirty="0" smtClean="0">
                <a:latin typeface="Calibri" panose="020F0502020204030204" pitchFamily="34" charset="0"/>
                <a:cs typeface="Calibri" panose="020F0502020204030204" pitchFamily="34" charset="0"/>
              </a:rPr>
              <a:t>Create New Scholarly Communication </a:t>
            </a:r>
          </a:p>
          <a:p>
            <a:pPr lvl="3"/>
            <a:r>
              <a:rPr kumimoji="1" lang="en-US" altLang="ja-JP" dirty="0" smtClean="0">
                <a:latin typeface="Calibri" panose="020F0502020204030204" pitchFamily="34" charset="0"/>
                <a:cs typeface="Calibri" panose="020F0502020204030204" pitchFamily="34" charset="0"/>
              </a:rPr>
              <a:t>by Pre-Print: arXiv</a:t>
            </a:r>
          </a:p>
          <a:p>
            <a:pPr lvl="2"/>
            <a:r>
              <a:rPr kumimoji="1" lang="en-US" altLang="ja-JP" dirty="0" smtClean="0">
                <a:latin typeface="Calibri" panose="020F0502020204030204" pitchFamily="34" charset="0"/>
                <a:cs typeface="Calibri" panose="020F0502020204030204" pitchFamily="34" charset="0"/>
              </a:rPr>
              <a:t>Based on Web-Technology around 90’s</a:t>
            </a:r>
          </a:p>
          <a:p>
            <a:pPr lvl="1"/>
            <a:r>
              <a:rPr lang="en-US" altLang="ja-JP" dirty="0" smtClean="0">
                <a:latin typeface="Calibri" panose="020F0502020204030204" pitchFamily="34" charset="0"/>
                <a:cs typeface="Calibri" panose="020F0502020204030204" pitchFamily="34" charset="0"/>
              </a:rPr>
              <a:t>Behavior</a:t>
            </a:r>
          </a:p>
          <a:p>
            <a:pPr lvl="2"/>
            <a:r>
              <a:rPr lang="en-US" altLang="ja-JP" dirty="0" smtClean="0">
                <a:latin typeface="Calibri" panose="020F0502020204030204" pitchFamily="34" charset="0"/>
                <a:cs typeface="Calibri" panose="020F0502020204030204" pitchFamily="34" charset="0"/>
              </a:rPr>
              <a:t>Metadata Aggregation by Machine</a:t>
            </a:r>
          </a:p>
          <a:p>
            <a:pPr lvl="2"/>
            <a:r>
              <a:rPr lang="en-US" altLang="ja-JP" dirty="0" smtClean="0">
                <a:latin typeface="Calibri" panose="020F0502020204030204" pitchFamily="34" charset="0"/>
                <a:cs typeface="Calibri" panose="020F0502020204030204" pitchFamily="34" charset="0"/>
              </a:rPr>
              <a:t>Pull Action from Service Provider (Aggregator)</a:t>
            </a:r>
          </a:p>
          <a:p>
            <a:pPr lvl="3"/>
            <a:endParaRPr lang="en-US" altLang="ja-JP" dirty="0" smtClean="0">
              <a:latin typeface="Calibri" panose="020F0502020204030204" pitchFamily="34" charset="0"/>
              <a:cs typeface="Calibri" panose="020F0502020204030204" pitchFamily="34" charset="0"/>
            </a:endParaRPr>
          </a:p>
          <a:p>
            <a:endParaRPr lang="en-US" altLang="ja-JP" dirty="0" smtClean="0"/>
          </a:p>
          <a:p>
            <a:pPr lvl="3"/>
            <a:endParaRPr lang="en-US" altLang="ja-JP" dirty="0" smtClean="0">
              <a:latin typeface="Calibri" panose="020F0502020204030204" pitchFamily="34" charset="0"/>
              <a:cs typeface="Calibri" panose="020F0502020204030204" pitchFamily="34" charset="0"/>
            </a:endParaRPr>
          </a:p>
        </p:txBody>
      </p:sp>
      <p:sp>
        <p:nvSpPr>
          <p:cNvPr id="6" name="右矢印 5"/>
          <p:cNvSpPr/>
          <p:nvPr/>
        </p:nvSpPr>
        <p:spPr>
          <a:xfrm>
            <a:off x="835318" y="1997980"/>
            <a:ext cx="385590" cy="27542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pic>
        <p:nvPicPr>
          <p:cNvPr id="2052" name="Picture 4" descr="https://www.oaforum.org/tutorial/image/OAI-idea.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3566" y="1997980"/>
            <a:ext cx="4963028"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290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a:t>Next Generation Repositories</a:t>
            </a:r>
            <a:endParaRPr kumimoji="1" lang="ja-JP" altLang="en-US" dirty="0"/>
          </a:p>
        </p:txBody>
      </p:sp>
      <p:sp>
        <p:nvSpPr>
          <p:cNvPr id="7" name="テキスト プレースホルダー 6"/>
          <p:cNvSpPr>
            <a:spLocks noGrp="1"/>
          </p:cNvSpPr>
          <p:nvPr>
            <p:ph type="body" idx="1"/>
          </p:nvPr>
        </p:nvSpPr>
        <p:spPr/>
        <p:txBody>
          <a:bodyPr>
            <a:normAutofit fontScale="92500" lnSpcReduction="20000"/>
          </a:bodyPr>
          <a:lstStyle/>
          <a:p>
            <a:pPr marL="25400" indent="0">
              <a:buNone/>
            </a:pPr>
            <a:r>
              <a:rPr kumimoji="1" lang="en-US" altLang="ja-JP" dirty="0"/>
              <a:t>Major strategic priority for COAR</a:t>
            </a:r>
          </a:p>
          <a:p>
            <a:pPr marL="25400" indent="0">
              <a:buNone/>
            </a:pPr>
            <a:r>
              <a:rPr kumimoji="1" lang="en-US" altLang="ja-JP" dirty="0"/>
              <a:t>Working Group launched in April 2016</a:t>
            </a:r>
          </a:p>
          <a:p>
            <a:pPr marL="25400" indent="0">
              <a:buNone/>
            </a:pPr>
            <a:endParaRPr kumimoji="1" lang="en-US" altLang="ja-JP" dirty="0" smtClean="0"/>
          </a:p>
          <a:p>
            <a:pPr marL="25400" indent="0">
              <a:buNone/>
            </a:pPr>
            <a:r>
              <a:rPr kumimoji="1" lang="en-US" altLang="ja-JP" b="1" dirty="0" smtClean="0"/>
              <a:t>The </a:t>
            </a:r>
            <a:r>
              <a:rPr kumimoji="1" lang="en-US" altLang="ja-JP" b="1" dirty="0"/>
              <a:t>problem</a:t>
            </a:r>
            <a:r>
              <a:rPr kumimoji="1" lang="en-US" altLang="ja-JP" dirty="0"/>
              <a:t>: Repositories have not fully realized their potential and function mainly as passive, </a:t>
            </a:r>
            <a:r>
              <a:rPr kumimoji="1" lang="en-US" altLang="ja-JP" dirty="0" err="1"/>
              <a:t>silo’ed</a:t>
            </a:r>
            <a:r>
              <a:rPr kumimoji="1" lang="en-US" altLang="ja-JP" dirty="0"/>
              <a:t> recipients of the final versions of their users’ conventionally published research outputs</a:t>
            </a:r>
          </a:p>
          <a:p>
            <a:pPr marL="25400" indent="0">
              <a:buNone/>
            </a:pPr>
            <a:endParaRPr kumimoji="1" lang="en-US" altLang="ja-JP" dirty="0" smtClean="0"/>
          </a:p>
          <a:p>
            <a:pPr marL="25400" indent="0">
              <a:buNone/>
            </a:pPr>
            <a:r>
              <a:rPr kumimoji="1" lang="en-US" altLang="ja-JP" b="1" dirty="0" smtClean="0"/>
              <a:t>Aim</a:t>
            </a:r>
            <a:r>
              <a:rPr kumimoji="1" lang="en-US" altLang="ja-JP" dirty="0"/>
              <a:t>: to identify functionalities and architectures for the next generation repositories within the context of scholarly communication</a:t>
            </a:r>
          </a:p>
          <a:p>
            <a:endParaRPr kumimoji="1" lang="ja-JP" altLang="en-US" dirty="0"/>
          </a:p>
        </p:txBody>
      </p:sp>
      <p:sp>
        <p:nvSpPr>
          <p:cNvPr id="5" name="スライド番号プレースホルダー 4"/>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178623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pPr>
              <a:lnSpc>
                <a:spcPts val="3000"/>
              </a:lnSpc>
            </a:pPr>
            <a:r>
              <a:rPr kumimoji="1" lang="en-US" altLang="ja-JP" dirty="0"/>
              <a:t>Next Generation Repositories Working Group, 2016-2017</a:t>
            </a:r>
            <a:endParaRPr kumimoji="1" lang="ja-JP" altLang="en-US" dirty="0"/>
          </a:p>
        </p:txBody>
      </p:sp>
      <p:sp>
        <p:nvSpPr>
          <p:cNvPr id="5" name="スライド番号プレースホルダー 4"/>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8</a:t>
            </a:fld>
            <a:endParaRPr lang="en-US"/>
          </a:p>
        </p:txBody>
      </p:sp>
      <p:graphicFrame>
        <p:nvGraphicFramePr>
          <p:cNvPr id="8" name="表 7"/>
          <p:cNvGraphicFramePr>
            <a:graphicFrameLocks noGrp="1"/>
          </p:cNvGraphicFramePr>
          <p:nvPr>
            <p:extLst>
              <p:ext uri="{D42A27DB-BD31-4B8C-83A1-F6EECF244321}">
                <p14:modId xmlns:p14="http://schemas.microsoft.com/office/powerpoint/2010/main" val="2555557416"/>
              </p:ext>
            </p:extLst>
          </p:nvPr>
        </p:nvGraphicFramePr>
        <p:xfrm>
          <a:off x="293319" y="1820175"/>
          <a:ext cx="8581886" cy="4274820"/>
        </p:xfrm>
        <a:graphic>
          <a:graphicData uri="http://schemas.openxmlformats.org/drawingml/2006/table">
            <a:tbl>
              <a:tblPr firstRow="1" bandRow="1">
                <a:tableStyleId>{5C22544A-7EE6-4342-B048-85BDC9FD1C3A}</a:tableStyleId>
              </a:tblPr>
              <a:tblGrid>
                <a:gridCol w="4290943">
                  <a:extLst>
                    <a:ext uri="{9D8B030D-6E8A-4147-A177-3AD203B41FA5}">
                      <a16:colId xmlns:a16="http://schemas.microsoft.com/office/drawing/2014/main" val="2134218218"/>
                    </a:ext>
                  </a:extLst>
                </a:gridCol>
                <a:gridCol w="4290943">
                  <a:extLst>
                    <a:ext uri="{9D8B030D-6E8A-4147-A177-3AD203B41FA5}">
                      <a16:colId xmlns:a16="http://schemas.microsoft.com/office/drawing/2014/main" val="1827900822"/>
                    </a:ext>
                  </a:extLst>
                </a:gridCol>
              </a:tblGrid>
              <a:tr h="3775439">
                <a:tc>
                  <a:txBody>
                    <a:bodyPr/>
                    <a:lstStyle/>
                    <a:p>
                      <a:pPr marL="0" marR="0" lvl="0" indent="0" algn="l" rtl="0">
                        <a:lnSpc>
                          <a:spcPct val="100000"/>
                        </a:lnSpc>
                        <a:spcBef>
                          <a:spcPts val="0"/>
                        </a:spcBef>
                        <a:spcAft>
                          <a:spcPts val="0"/>
                        </a:spcAft>
                        <a:buClr>
                          <a:srgbClr val="002060"/>
                        </a:buClr>
                        <a:buFont typeface="Arial"/>
                        <a:buNone/>
                      </a:pPr>
                      <a:r>
                        <a:rPr lang="en-US" sz="1800" b="0" i="0" u="none" strike="noStrike" cap="none" dirty="0" err="1" smtClean="0">
                          <a:solidFill>
                            <a:srgbClr val="0F243E"/>
                          </a:solidFill>
                          <a:latin typeface="Calibri"/>
                          <a:ea typeface="Calibri"/>
                          <a:cs typeface="Calibri"/>
                          <a:sym typeface="Calibri"/>
                        </a:rPr>
                        <a:t>Eloy</a:t>
                      </a:r>
                      <a:r>
                        <a:rPr lang="en-US" sz="1800" b="0" i="0" u="none" strike="noStrike" cap="none" dirty="0" smtClean="0">
                          <a:solidFill>
                            <a:srgbClr val="0F243E"/>
                          </a:solidFill>
                          <a:latin typeface="Calibri"/>
                          <a:ea typeface="Calibri"/>
                          <a:cs typeface="Calibri"/>
                          <a:sym typeface="Calibri"/>
                        </a:rPr>
                        <a:t> Rodrigues, chair (COAR, Portugal)</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Andrea </a:t>
                      </a:r>
                      <a:r>
                        <a:rPr lang="en-US" sz="1800" b="0" i="0" u="none" strike="noStrike" cap="none" dirty="0" err="1" smtClean="0">
                          <a:solidFill>
                            <a:srgbClr val="0F243E"/>
                          </a:solidFill>
                          <a:latin typeface="Calibri"/>
                          <a:ea typeface="Calibri"/>
                          <a:cs typeface="Calibri"/>
                          <a:sym typeface="Calibri"/>
                        </a:rPr>
                        <a:t>Bollini</a:t>
                      </a:r>
                      <a:r>
                        <a:rPr lang="en-US" sz="1800" b="0" i="0" u="none" strike="noStrike" cap="none" dirty="0" smtClean="0">
                          <a:solidFill>
                            <a:srgbClr val="0F243E"/>
                          </a:solidFill>
                          <a:latin typeface="Calibri"/>
                          <a:ea typeface="Calibri"/>
                          <a:cs typeface="Calibri"/>
                          <a:sym typeface="Calibri"/>
                        </a:rPr>
                        <a:t> (4Science, Italy)</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Alberto </a:t>
                      </a:r>
                      <a:r>
                        <a:rPr lang="en-US" sz="1800" b="0" i="0" u="none" strike="noStrike" cap="none" dirty="0" err="1" smtClean="0">
                          <a:solidFill>
                            <a:srgbClr val="0F243E"/>
                          </a:solidFill>
                          <a:latin typeface="Calibri"/>
                          <a:ea typeface="Calibri"/>
                          <a:cs typeface="Calibri"/>
                          <a:sym typeface="Calibri"/>
                        </a:rPr>
                        <a:t>Cabezas</a:t>
                      </a:r>
                      <a:r>
                        <a:rPr lang="en-US" sz="1800" b="0" i="0" u="none" strike="noStrike" cap="none" dirty="0" smtClean="0">
                          <a:solidFill>
                            <a:srgbClr val="0F243E"/>
                          </a:solidFill>
                          <a:latin typeface="Calibri"/>
                          <a:ea typeface="Calibri"/>
                          <a:cs typeface="Calibri"/>
                          <a:sym typeface="Calibri"/>
                        </a:rPr>
                        <a:t> (LA </a:t>
                      </a:r>
                      <a:r>
                        <a:rPr lang="en-US" sz="1800" b="0" i="0" u="none" strike="noStrike" cap="none" dirty="0" err="1" smtClean="0">
                          <a:solidFill>
                            <a:srgbClr val="0F243E"/>
                          </a:solidFill>
                          <a:latin typeface="Calibri"/>
                          <a:ea typeface="Calibri"/>
                          <a:cs typeface="Calibri"/>
                          <a:sym typeface="Calibri"/>
                        </a:rPr>
                        <a:t>Referencia</a:t>
                      </a:r>
                      <a:r>
                        <a:rPr lang="en-US" sz="1800" b="0" i="0" u="none" strike="noStrike" cap="none" dirty="0" smtClean="0">
                          <a:solidFill>
                            <a:srgbClr val="0F243E"/>
                          </a:solidFill>
                          <a:latin typeface="Calibri"/>
                          <a:ea typeface="Calibri"/>
                          <a:cs typeface="Calibri"/>
                          <a:sym typeface="Calibri"/>
                        </a:rPr>
                        <a:t>, Chile)</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Donatella </a:t>
                      </a:r>
                      <a:r>
                        <a:rPr lang="en-US" sz="1800" b="0" i="0" u="none" strike="noStrike" cap="none" dirty="0" err="1" smtClean="0">
                          <a:solidFill>
                            <a:srgbClr val="0F243E"/>
                          </a:solidFill>
                          <a:latin typeface="Calibri"/>
                          <a:ea typeface="Calibri"/>
                          <a:cs typeface="Calibri"/>
                          <a:sym typeface="Calibri"/>
                        </a:rPr>
                        <a:t>Castelli</a:t>
                      </a:r>
                      <a:r>
                        <a:rPr lang="en-US" sz="1800" b="0" i="0" u="none" strike="noStrike" cap="none" dirty="0" smtClean="0">
                          <a:solidFill>
                            <a:srgbClr val="0F243E"/>
                          </a:solidFill>
                          <a:latin typeface="Calibri"/>
                          <a:ea typeface="Calibri"/>
                          <a:cs typeface="Calibri"/>
                          <a:sym typeface="Calibri"/>
                        </a:rPr>
                        <a:t> (</a:t>
                      </a:r>
                      <a:r>
                        <a:rPr lang="en-US" sz="1800" b="0" i="0" u="none" strike="noStrike" cap="none" dirty="0" err="1" smtClean="0">
                          <a:solidFill>
                            <a:srgbClr val="0F243E"/>
                          </a:solidFill>
                          <a:latin typeface="Calibri"/>
                          <a:ea typeface="Calibri"/>
                          <a:cs typeface="Calibri"/>
                          <a:sym typeface="Calibri"/>
                        </a:rPr>
                        <a:t>OpenAIRE</a:t>
                      </a:r>
                      <a:r>
                        <a:rPr lang="en-US" sz="1800" b="0" i="0" u="none" strike="noStrike" cap="none" dirty="0" smtClean="0">
                          <a:solidFill>
                            <a:srgbClr val="0F243E"/>
                          </a:solidFill>
                          <a:latin typeface="Calibri"/>
                          <a:ea typeface="Calibri"/>
                          <a:cs typeface="Calibri"/>
                          <a:sym typeface="Calibri"/>
                        </a:rPr>
                        <a:t>/CNR, Italy)</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Les Carr (Southampton University, UK)</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Leslie Chan (University of Toronto at Scarborough, Canada)</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Chuck Humphrey (Portage, Canada)</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Rick Johnson (SHARE/University of Notre Dame, US)</a:t>
                      </a:r>
                    </a:p>
                    <a:p>
                      <a:pPr marL="0" marR="0" lvl="0" indent="0" algn="l" rtl="0">
                        <a:lnSpc>
                          <a:spcPct val="100000"/>
                        </a:lnSpc>
                        <a:spcBef>
                          <a:spcPts val="300"/>
                        </a:spcBef>
                        <a:spcAft>
                          <a:spcPts val="0"/>
                        </a:spcAft>
                        <a:buClr>
                          <a:srgbClr val="002060"/>
                        </a:buClr>
                        <a:buFont typeface="Arial"/>
                        <a:buNone/>
                      </a:pPr>
                      <a:r>
                        <a:rPr lang="en-US" sz="1800" b="0" i="0" u="none" strike="noStrike" cap="none" dirty="0" err="1" smtClean="0">
                          <a:solidFill>
                            <a:srgbClr val="0F243E"/>
                          </a:solidFill>
                          <a:latin typeface="Calibri"/>
                          <a:ea typeface="Calibri"/>
                          <a:cs typeface="Calibri"/>
                          <a:sym typeface="Calibri"/>
                        </a:rPr>
                        <a:t>Petr</a:t>
                      </a:r>
                      <a:r>
                        <a:rPr lang="en-US" sz="1800" b="0" i="0" u="none" strike="noStrike" cap="none" dirty="0" smtClean="0">
                          <a:solidFill>
                            <a:srgbClr val="0F243E"/>
                          </a:solidFill>
                          <a:latin typeface="Calibri"/>
                          <a:ea typeface="Calibri"/>
                          <a:cs typeface="Calibri"/>
                          <a:sym typeface="Calibri"/>
                        </a:rPr>
                        <a:t> </a:t>
                      </a:r>
                      <a:r>
                        <a:rPr lang="en-US" sz="1800" b="0" i="0" u="none" strike="noStrike" cap="none" dirty="0" err="1" smtClean="0">
                          <a:solidFill>
                            <a:srgbClr val="0F243E"/>
                          </a:solidFill>
                          <a:latin typeface="Calibri"/>
                          <a:ea typeface="Calibri"/>
                          <a:cs typeface="Calibri"/>
                          <a:sym typeface="Calibri"/>
                        </a:rPr>
                        <a:t>Knoth</a:t>
                      </a:r>
                      <a:r>
                        <a:rPr lang="en-US" sz="1800" b="0" i="0" u="none" strike="noStrike" cap="none" dirty="0" smtClean="0">
                          <a:solidFill>
                            <a:srgbClr val="0F243E"/>
                          </a:solidFill>
                          <a:latin typeface="Calibri"/>
                          <a:ea typeface="Calibri"/>
                          <a:cs typeface="Calibri"/>
                          <a:sym typeface="Calibri"/>
                        </a:rPr>
                        <a:t> (Open University, </a:t>
                      </a:r>
                      <a:r>
                        <a:rPr lang="en-US" sz="1800" b="0" i="0" u="none" strike="noStrike" cap="none" dirty="0" err="1" smtClean="0">
                          <a:solidFill>
                            <a:srgbClr val="0F243E"/>
                          </a:solidFill>
                          <a:latin typeface="Calibri"/>
                          <a:ea typeface="Calibri"/>
                          <a:cs typeface="Calibri"/>
                          <a:sym typeface="Calibri"/>
                        </a:rPr>
                        <a:t>Jisc</a:t>
                      </a:r>
                      <a:r>
                        <a:rPr lang="en-US" sz="1800" b="0" i="0" u="none" strike="noStrike" cap="none" dirty="0" smtClean="0">
                          <a:solidFill>
                            <a:srgbClr val="0F243E"/>
                          </a:solidFill>
                          <a:latin typeface="Calibri"/>
                          <a:ea typeface="Calibri"/>
                          <a:cs typeface="Calibri"/>
                          <a:sym typeface="Calibri"/>
                        </a:rPr>
                        <a:t>, UK)</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Paolo </a:t>
                      </a:r>
                      <a:r>
                        <a:rPr lang="en-US" sz="1800" b="0" i="0" u="none" strike="noStrike" cap="none" dirty="0" err="1" smtClean="0">
                          <a:solidFill>
                            <a:srgbClr val="0F243E"/>
                          </a:solidFill>
                          <a:latin typeface="Calibri"/>
                          <a:ea typeface="Calibri"/>
                          <a:cs typeface="Calibri"/>
                          <a:sym typeface="Calibri"/>
                        </a:rPr>
                        <a:t>Manghi</a:t>
                      </a:r>
                      <a:r>
                        <a:rPr lang="en-US" sz="1800" b="0" i="0" u="none" strike="noStrike" cap="none" dirty="0" smtClean="0">
                          <a:solidFill>
                            <a:srgbClr val="0F243E"/>
                          </a:solidFill>
                          <a:latin typeface="Calibri"/>
                          <a:ea typeface="Calibri"/>
                          <a:cs typeface="Calibri"/>
                          <a:sym typeface="Calibri"/>
                        </a:rPr>
                        <a:t> (CNR, Italy)</a:t>
                      </a:r>
                      <a:endParaRPr lang="en-US" sz="1800" dirty="0" smtClean="0">
                        <a:latin typeface="Calibri"/>
                        <a:cs typeface="Calibri"/>
                      </a:endParaRPr>
                    </a:p>
                  </a:txBody>
                  <a:tcPr>
                    <a:noFill/>
                  </a:tcPr>
                </a:tc>
                <a:tc>
                  <a:txBody>
                    <a:bodyPr/>
                    <a:lstStyle/>
                    <a:p>
                      <a:pPr marL="0" marR="0" lvl="0" indent="0" algn="l" defTabSz="914400" rtl="0" eaLnBrk="1" fontAlgn="auto" latinLnBrk="0" hangingPunct="1">
                        <a:lnSpc>
                          <a:spcPct val="100000"/>
                        </a:lnSpc>
                        <a:spcBef>
                          <a:spcPts val="300"/>
                        </a:spcBef>
                        <a:spcAft>
                          <a:spcPts val="0"/>
                        </a:spcAft>
                        <a:buClr>
                          <a:srgbClr val="002060"/>
                        </a:buClr>
                        <a:buSzTx/>
                        <a:buFont typeface="Arial"/>
                        <a:buNone/>
                        <a:tabLst/>
                        <a:defRPr/>
                      </a:pPr>
                      <a:r>
                        <a:rPr lang="en-US" sz="1800" b="0" i="0" u="none" strike="noStrike" cap="none" dirty="0" smtClean="0">
                          <a:solidFill>
                            <a:srgbClr val="0F243E"/>
                          </a:solidFill>
                          <a:latin typeface="Calibri"/>
                          <a:ea typeface="Calibri"/>
                          <a:cs typeface="Calibri"/>
                          <a:sym typeface="Calibri"/>
                        </a:rPr>
                        <a:t>Lazarus </a:t>
                      </a:r>
                      <a:r>
                        <a:rPr lang="en-US" sz="1800" b="0" i="0" u="none" strike="noStrike" cap="none" dirty="0" err="1" smtClean="0">
                          <a:solidFill>
                            <a:srgbClr val="0F243E"/>
                          </a:solidFill>
                          <a:latin typeface="Calibri"/>
                          <a:ea typeface="Calibri"/>
                          <a:cs typeface="Calibri"/>
                          <a:sym typeface="Calibri"/>
                        </a:rPr>
                        <a:t>Matizirofa</a:t>
                      </a:r>
                      <a:r>
                        <a:rPr lang="en-US" sz="1800" b="0" i="0" u="none" strike="noStrike" cap="none" dirty="0" smtClean="0">
                          <a:solidFill>
                            <a:srgbClr val="0F243E"/>
                          </a:solidFill>
                          <a:latin typeface="Calibri"/>
                          <a:ea typeface="Calibri"/>
                          <a:cs typeface="Calibri"/>
                          <a:sym typeface="Calibri"/>
                        </a:rPr>
                        <a:t> (NRF, South Africa)</a:t>
                      </a:r>
                    </a:p>
                    <a:p>
                      <a:pPr marL="0" marR="0" lvl="0" indent="0" algn="l" rtl="0">
                        <a:lnSpc>
                          <a:spcPct val="100000"/>
                        </a:lnSpc>
                        <a:spcBef>
                          <a:spcPts val="300"/>
                        </a:spcBef>
                        <a:spcAft>
                          <a:spcPts val="0"/>
                        </a:spcAft>
                        <a:buClr>
                          <a:srgbClr val="002060"/>
                        </a:buClr>
                        <a:buFont typeface="Arial"/>
                        <a:buNone/>
                      </a:pPr>
                      <a:r>
                        <a:rPr lang="en-US" sz="1800" b="0" i="0" u="none" strike="noStrike" cap="none" dirty="0" err="1" smtClean="0">
                          <a:solidFill>
                            <a:srgbClr val="0F243E"/>
                          </a:solidFill>
                          <a:latin typeface="Calibri"/>
                          <a:ea typeface="Calibri"/>
                          <a:cs typeface="Calibri"/>
                          <a:sym typeface="Calibri"/>
                        </a:rPr>
                        <a:t>Pandelis</a:t>
                      </a:r>
                      <a:r>
                        <a:rPr lang="en-US" sz="1800" b="0" i="0" u="none" strike="noStrike" cap="none" dirty="0" smtClean="0">
                          <a:solidFill>
                            <a:srgbClr val="0F243E"/>
                          </a:solidFill>
                          <a:latin typeface="Calibri"/>
                          <a:ea typeface="Calibri"/>
                          <a:cs typeface="Calibri"/>
                          <a:sym typeface="Calibri"/>
                        </a:rPr>
                        <a:t> </a:t>
                      </a:r>
                      <a:r>
                        <a:rPr lang="en-US" sz="1800" b="0" i="0" u="none" strike="noStrike" cap="none" dirty="0" err="1" smtClean="0">
                          <a:solidFill>
                            <a:srgbClr val="0F243E"/>
                          </a:solidFill>
                          <a:latin typeface="Calibri"/>
                          <a:ea typeface="Calibri"/>
                          <a:cs typeface="Calibri"/>
                          <a:sym typeface="Calibri"/>
                        </a:rPr>
                        <a:t>Perakakis</a:t>
                      </a:r>
                      <a:r>
                        <a:rPr lang="en-US" sz="1800" b="0" i="0" u="none" strike="noStrike" cap="none" dirty="0" smtClean="0">
                          <a:solidFill>
                            <a:srgbClr val="0F243E"/>
                          </a:solidFill>
                          <a:latin typeface="Calibri"/>
                          <a:ea typeface="Calibri"/>
                          <a:cs typeface="Calibri"/>
                          <a:sym typeface="Calibri"/>
                        </a:rPr>
                        <a:t> (Open Scholar, Spain)</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err="1" smtClean="0">
                          <a:solidFill>
                            <a:srgbClr val="0F243E"/>
                          </a:solidFill>
                          <a:latin typeface="Calibri"/>
                          <a:ea typeface="Calibri"/>
                          <a:cs typeface="Calibri"/>
                          <a:sym typeface="Calibri"/>
                        </a:rPr>
                        <a:t>Jochen</a:t>
                      </a:r>
                      <a:r>
                        <a:rPr lang="en-US" sz="1800" b="0" i="0" u="none" strike="noStrike" cap="none" dirty="0" smtClean="0">
                          <a:solidFill>
                            <a:srgbClr val="0F243E"/>
                          </a:solidFill>
                          <a:latin typeface="Calibri"/>
                          <a:ea typeface="Calibri"/>
                          <a:cs typeface="Calibri"/>
                          <a:sym typeface="Calibri"/>
                        </a:rPr>
                        <a:t> </a:t>
                      </a:r>
                      <a:r>
                        <a:rPr lang="en-US" sz="1800" b="0" i="0" u="none" strike="noStrike" cap="none" dirty="0" err="1" smtClean="0">
                          <a:solidFill>
                            <a:srgbClr val="0F243E"/>
                          </a:solidFill>
                          <a:latin typeface="Calibri"/>
                          <a:ea typeface="Calibri"/>
                          <a:cs typeface="Calibri"/>
                          <a:sym typeface="Calibri"/>
                        </a:rPr>
                        <a:t>Schirrwagen</a:t>
                      </a:r>
                      <a:r>
                        <a:rPr lang="en-US" sz="1800" b="0" i="0" u="none" strike="noStrike" cap="none" dirty="0" smtClean="0">
                          <a:solidFill>
                            <a:srgbClr val="0F243E"/>
                          </a:solidFill>
                          <a:latin typeface="Calibri"/>
                          <a:ea typeface="Calibri"/>
                          <a:cs typeface="Calibri"/>
                          <a:sym typeface="Calibri"/>
                        </a:rPr>
                        <a:t> (University of Bielefeld, Germany)</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Daisy </a:t>
                      </a:r>
                      <a:r>
                        <a:rPr lang="en-US" sz="1800" b="0" i="0" u="none" strike="noStrike" cap="none" dirty="0" err="1" smtClean="0">
                          <a:solidFill>
                            <a:srgbClr val="0F243E"/>
                          </a:solidFill>
                          <a:latin typeface="Calibri"/>
                          <a:ea typeface="Calibri"/>
                          <a:cs typeface="Calibri"/>
                          <a:sym typeface="Calibri"/>
                        </a:rPr>
                        <a:t>Selematsela</a:t>
                      </a:r>
                      <a:r>
                        <a:rPr lang="en-US" sz="1800" b="0" i="0" u="none" strike="noStrike" cap="none" dirty="0" smtClean="0">
                          <a:solidFill>
                            <a:srgbClr val="0F243E"/>
                          </a:solidFill>
                          <a:latin typeface="Calibri"/>
                          <a:ea typeface="Calibri"/>
                          <a:cs typeface="Calibri"/>
                          <a:sym typeface="Calibri"/>
                        </a:rPr>
                        <a:t> (NRF, South Africa)</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Kathleen Shearer (COAR, Canada)</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Tim Smith (CERN, Switzerland)</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Herbert Van de </a:t>
                      </a:r>
                      <a:r>
                        <a:rPr lang="en-US" sz="1800" b="0" i="0" u="none" strike="noStrike" cap="none" dirty="0" err="1" smtClean="0">
                          <a:solidFill>
                            <a:srgbClr val="0F243E"/>
                          </a:solidFill>
                          <a:latin typeface="Calibri"/>
                          <a:ea typeface="Calibri"/>
                          <a:cs typeface="Calibri"/>
                          <a:sym typeface="Calibri"/>
                        </a:rPr>
                        <a:t>Sompel</a:t>
                      </a:r>
                      <a:r>
                        <a:rPr lang="en-US" sz="1800" b="0" i="0" u="none" strike="noStrike" cap="none" dirty="0" smtClean="0">
                          <a:solidFill>
                            <a:srgbClr val="0F243E"/>
                          </a:solidFill>
                          <a:latin typeface="Calibri"/>
                          <a:ea typeface="Calibri"/>
                          <a:cs typeface="Calibri"/>
                          <a:sym typeface="Calibri"/>
                        </a:rPr>
                        <a:t> (Los Alamos National Laboratory, US)</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Paul Walk (EDINA, UK)</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smtClean="0">
                          <a:solidFill>
                            <a:srgbClr val="0F243E"/>
                          </a:solidFill>
                          <a:latin typeface="Calibri"/>
                          <a:ea typeface="Calibri"/>
                          <a:cs typeface="Calibri"/>
                          <a:sym typeface="Calibri"/>
                        </a:rPr>
                        <a:t>David Wilcox (</a:t>
                      </a:r>
                      <a:r>
                        <a:rPr lang="en-US" sz="1800" b="0" i="0" u="none" strike="noStrike" cap="none" dirty="0" err="1" smtClean="0">
                          <a:solidFill>
                            <a:srgbClr val="0F243E"/>
                          </a:solidFill>
                          <a:latin typeface="Calibri"/>
                          <a:ea typeface="Calibri"/>
                          <a:cs typeface="Calibri"/>
                          <a:sym typeface="Calibri"/>
                        </a:rPr>
                        <a:t>Duraspace</a:t>
                      </a:r>
                      <a:r>
                        <a:rPr lang="en-US" sz="1800" b="0" i="0" u="none" strike="noStrike" cap="none" dirty="0" smtClean="0">
                          <a:solidFill>
                            <a:srgbClr val="0F243E"/>
                          </a:solidFill>
                          <a:latin typeface="Calibri"/>
                          <a:ea typeface="Calibri"/>
                          <a:cs typeface="Calibri"/>
                          <a:sym typeface="Calibri"/>
                        </a:rPr>
                        <a:t>/Fedora, Canada)</a:t>
                      </a:r>
                      <a:endParaRPr lang="en-US" sz="1800" dirty="0" smtClean="0">
                        <a:latin typeface="Calibri"/>
                        <a:cs typeface="Calibri"/>
                      </a:endParaRPr>
                    </a:p>
                    <a:p>
                      <a:pPr marL="0" marR="0" lvl="0" indent="0" algn="l" rtl="0">
                        <a:lnSpc>
                          <a:spcPct val="100000"/>
                        </a:lnSpc>
                        <a:spcBef>
                          <a:spcPts val="300"/>
                        </a:spcBef>
                        <a:spcAft>
                          <a:spcPts val="0"/>
                        </a:spcAft>
                        <a:buClr>
                          <a:srgbClr val="002060"/>
                        </a:buClr>
                        <a:buFont typeface="Arial"/>
                        <a:buNone/>
                      </a:pPr>
                      <a:r>
                        <a:rPr lang="en-US" sz="1800" b="0" i="0" u="none" strike="noStrike" cap="none" dirty="0" err="1" smtClean="0">
                          <a:solidFill>
                            <a:srgbClr val="0F243E"/>
                          </a:solidFill>
                          <a:latin typeface="Calibri"/>
                          <a:ea typeface="Calibri"/>
                          <a:cs typeface="Calibri"/>
                          <a:sym typeface="Calibri"/>
                        </a:rPr>
                        <a:t>Kazu</a:t>
                      </a:r>
                      <a:r>
                        <a:rPr lang="en-US" sz="1800" b="0" i="0" u="none" strike="noStrike" cap="none" dirty="0" smtClean="0">
                          <a:solidFill>
                            <a:srgbClr val="0F243E"/>
                          </a:solidFill>
                          <a:latin typeface="Calibri"/>
                          <a:ea typeface="Calibri"/>
                          <a:cs typeface="Calibri"/>
                          <a:sym typeface="Calibri"/>
                        </a:rPr>
                        <a:t> </a:t>
                      </a:r>
                      <a:r>
                        <a:rPr lang="en-US" sz="1800" b="0" i="0" u="none" strike="noStrike" cap="none" dirty="0" err="1" smtClean="0">
                          <a:solidFill>
                            <a:srgbClr val="0F243E"/>
                          </a:solidFill>
                          <a:latin typeface="Calibri"/>
                          <a:ea typeface="Calibri"/>
                          <a:cs typeface="Calibri"/>
                          <a:sym typeface="Calibri"/>
                        </a:rPr>
                        <a:t>Yamaji</a:t>
                      </a:r>
                      <a:r>
                        <a:rPr lang="en-US" sz="1800" b="0" i="0" u="none" strike="noStrike" cap="none" dirty="0" smtClean="0">
                          <a:solidFill>
                            <a:srgbClr val="0F243E"/>
                          </a:solidFill>
                          <a:latin typeface="Calibri"/>
                          <a:ea typeface="Calibri"/>
                          <a:cs typeface="Calibri"/>
                          <a:sym typeface="Calibri"/>
                        </a:rPr>
                        <a:t> (National Institute of Informatics, Japan)</a:t>
                      </a:r>
                      <a:endParaRPr lang="en-US" sz="1800" dirty="0" smtClean="0">
                        <a:latin typeface="Calibri"/>
                        <a:cs typeface="Calibri"/>
                      </a:endParaRPr>
                    </a:p>
                    <a:p>
                      <a:endParaRPr lang="en-US" sz="1800" dirty="0">
                        <a:latin typeface="Calibri"/>
                        <a:cs typeface="Calibri"/>
                      </a:endParaRPr>
                    </a:p>
                  </a:txBody>
                  <a:tcPr>
                    <a:noFill/>
                  </a:tcPr>
                </a:tc>
                <a:extLst>
                  <a:ext uri="{0D108BD9-81ED-4DB2-BD59-A6C34878D82A}">
                    <a16:rowId xmlns:a16="http://schemas.microsoft.com/office/drawing/2014/main" val="2484747594"/>
                  </a:ext>
                </a:extLst>
              </a:tr>
            </a:tbl>
          </a:graphicData>
        </a:graphic>
      </p:graphicFrame>
    </p:spTree>
    <p:extLst>
      <p:ext uri="{BB962C8B-B14F-4D97-AF65-F5344CB8AC3E}">
        <p14:creationId xmlns:p14="http://schemas.microsoft.com/office/powerpoint/2010/main" val="25452191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6" name="Shape 496"/>
          <p:cNvSpPr txBox="1">
            <a:spLocks noGrp="1"/>
          </p:cNvSpPr>
          <p:nvPr>
            <p:ph type="title"/>
          </p:nvPr>
        </p:nvSpPr>
        <p:spPr>
          <a:xfrm>
            <a:off x="818315" y="1013171"/>
            <a:ext cx="6635699" cy="63329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Font typeface="Cabin"/>
              <a:buNone/>
            </a:pPr>
            <a:r>
              <a:rPr lang="en-US" sz="3600" b="1" i="0" u="none" strike="noStrike" cap="none" dirty="0">
                <a:solidFill>
                  <a:srgbClr val="FFFFFF"/>
                </a:solidFill>
                <a:latin typeface="Calibri"/>
                <a:ea typeface="Calibri"/>
                <a:cs typeface="Calibri"/>
                <a:sym typeface="Calibri"/>
              </a:rPr>
              <a:t>Next </a:t>
            </a:r>
            <a:r>
              <a:rPr lang="en-US" sz="3600" b="1" i="0" u="none" strike="noStrike" cap="none" dirty="0" smtClean="0">
                <a:solidFill>
                  <a:srgbClr val="FFFFFF"/>
                </a:solidFill>
                <a:latin typeface="Calibri"/>
                <a:ea typeface="Calibri"/>
                <a:cs typeface="Calibri"/>
                <a:sym typeface="Calibri"/>
              </a:rPr>
              <a:t>Generation </a:t>
            </a:r>
            <a:r>
              <a:rPr lang="en-US" sz="3600" dirty="0">
                <a:solidFill>
                  <a:srgbClr val="FFFFFF"/>
                </a:solidFill>
                <a:latin typeface="Calibri"/>
                <a:ea typeface="Calibri"/>
                <a:cs typeface="Calibri"/>
                <a:sym typeface="Calibri"/>
              </a:rPr>
              <a:t>R</a:t>
            </a:r>
            <a:r>
              <a:rPr lang="en-US" sz="3600" b="1" i="0" u="none" strike="noStrike" cap="none" dirty="0" smtClean="0">
                <a:solidFill>
                  <a:srgbClr val="FFFFFF"/>
                </a:solidFill>
                <a:latin typeface="Calibri"/>
                <a:ea typeface="Calibri"/>
                <a:cs typeface="Calibri"/>
                <a:sym typeface="Calibri"/>
              </a:rPr>
              <a:t>epositories</a:t>
            </a:r>
            <a:endParaRPr dirty="0">
              <a:solidFill>
                <a:srgbClr val="FFFFFF"/>
              </a:solidFill>
            </a:endParaRPr>
          </a:p>
        </p:txBody>
      </p:sp>
      <p:sp>
        <p:nvSpPr>
          <p:cNvPr id="10"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9</a:t>
            </a:fld>
            <a:endParaRPr sz="1200" b="0" i="0" u="none" strike="noStrike" cap="none" dirty="0">
              <a:solidFill>
                <a:srgbClr val="FFFFFF"/>
              </a:solidFill>
              <a:latin typeface="Cabin"/>
              <a:ea typeface="Cabin"/>
              <a:cs typeface="Cabin"/>
              <a:sym typeface="Cabin"/>
            </a:endParaRPr>
          </a:p>
        </p:txBody>
      </p:sp>
      <p:pic>
        <p:nvPicPr>
          <p:cNvPr id="2" name="Picture 1" descr="MaxPixel.freegreatpicture.com-Winter-Green-Northern-Light-Norway-Borealis-Arctic-238777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3171"/>
            <a:ext cx="9144000" cy="6093114"/>
          </a:xfrm>
          <a:prstGeom prst="rect">
            <a:avLst/>
          </a:prstGeom>
        </p:spPr>
      </p:pic>
      <p:sp>
        <p:nvSpPr>
          <p:cNvPr id="8" name="Shape 495"/>
          <p:cNvSpPr txBox="1">
            <a:spLocks/>
          </p:cNvSpPr>
          <p:nvPr/>
        </p:nvSpPr>
        <p:spPr>
          <a:xfrm>
            <a:off x="637373" y="1647886"/>
            <a:ext cx="8064899" cy="44148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bin"/>
                <a:ea typeface="Cabin"/>
                <a:cs typeface="Cabin"/>
                <a:sym typeface="Cabin"/>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bin"/>
                <a:ea typeface="Cabin"/>
                <a:cs typeface="Cabin"/>
                <a:sym typeface="Cabin"/>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bin"/>
                <a:ea typeface="Cabin"/>
                <a:cs typeface="Cabin"/>
                <a:sym typeface="Cabin"/>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bin"/>
                <a:ea typeface="Cabin"/>
                <a:cs typeface="Cabin"/>
                <a:sym typeface="Cabin"/>
              </a:defRPr>
            </a:lvl4pPr>
            <a:lvl5pPr marL="2286000" marR="0" lvl="4" indent="-342900" algn="l" rtl="0">
              <a:lnSpc>
                <a:spcPct val="100000"/>
              </a:lnSpc>
              <a:spcBef>
                <a:spcPts val="360"/>
              </a:spcBef>
              <a:spcAft>
                <a:spcPts val="0"/>
              </a:spcAft>
              <a:buClr>
                <a:srgbClr val="002060"/>
              </a:buClr>
              <a:buSzPts val="1800"/>
              <a:buFont typeface="Arial"/>
              <a:buChar char="»"/>
              <a:defRPr sz="1800" b="0" i="0" u="none" strike="noStrike" cap="none">
                <a:solidFill>
                  <a:srgbClr val="002060"/>
                </a:solidFill>
                <a:latin typeface="Cabin"/>
                <a:ea typeface="Cabin"/>
                <a:cs typeface="Cabin"/>
                <a:sym typeface="Cabin"/>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150000"/>
              </a:lnSpc>
              <a:spcBef>
                <a:spcPts val="0"/>
              </a:spcBef>
              <a:buFont typeface="Arial"/>
              <a:buNone/>
            </a:pPr>
            <a:r>
              <a:rPr lang="en-US" sz="2600" b="1" dirty="0" smtClean="0">
                <a:solidFill>
                  <a:srgbClr val="FFFFFF"/>
                </a:solidFill>
                <a:latin typeface="Calibri"/>
                <a:ea typeface="Calibri"/>
                <a:cs typeface="Calibri"/>
                <a:sym typeface="Calibri"/>
              </a:rPr>
              <a:t>Vision</a:t>
            </a:r>
            <a:endParaRPr lang="en-US" dirty="0" smtClean="0">
              <a:solidFill>
                <a:srgbClr val="FFFFFF"/>
              </a:solidFill>
            </a:endParaRPr>
          </a:p>
          <a:p>
            <a:pPr marL="0" indent="0">
              <a:spcBef>
                <a:spcPts val="520"/>
              </a:spcBef>
              <a:buFont typeface="Arial"/>
              <a:buNone/>
            </a:pPr>
            <a:r>
              <a:rPr lang="en-US" sz="2600" dirty="0" smtClean="0">
                <a:solidFill>
                  <a:srgbClr val="FFFFFF"/>
                </a:solidFill>
                <a:latin typeface="Calibri"/>
                <a:ea typeface="Calibri"/>
                <a:cs typeface="Calibri"/>
                <a:sym typeface="Calibri"/>
              </a:rPr>
              <a:t>To position repositories as the foundation for a distributed, globally networked infrastructure for scholarly communication, on top of which layers of value added services will be deployed, thereby transforming the system, making it more research-centric, open to and supportive of innovation, while also collectively managed by the scholarly community</a:t>
            </a:r>
            <a:r>
              <a:rPr lang="en-US" sz="2200" dirty="0" smtClean="0">
                <a:solidFill>
                  <a:srgbClr val="FFFFFF"/>
                </a:solidFill>
                <a:latin typeface="Calibri"/>
                <a:ea typeface="Calibri"/>
                <a:cs typeface="Calibri"/>
                <a:sym typeface="Calibri"/>
              </a:rPr>
              <a:t>.</a:t>
            </a:r>
            <a:endParaRPr lang="en-US" dirty="0" smtClean="0">
              <a:solidFill>
                <a:srgbClr val="FFFFFF"/>
              </a:solidFill>
            </a:endParaRPr>
          </a:p>
          <a:p>
            <a:pPr marL="742950" lvl="1" indent="-285750">
              <a:buFont typeface="Arial"/>
              <a:buNone/>
            </a:pPr>
            <a:endParaRPr lang="en-US" dirty="0" smtClean="0"/>
          </a:p>
          <a:p>
            <a:pPr marL="742950" lvl="1" indent="-285750">
              <a:spcBef>
                <a:spcPts val="520"/>
              </a:spcBef>
              <a:buFont typeface="Arial"/>
              <a:buNone/>
            </a:pPr>
            <a:endParaRPr lang="en-US" sz="2600" dirty="0"/>
          </a:p>
        </p:txBody>
      </p:sp>
      <p:sp>
        <p:nvSpPr>
          <p:cNvPr id="9" name="Shape 490"/>
          <p:cNvSpPr txBox="1">
            <a:spLocks/>
          </p:cNvSpPr>
          <p:nvPr/>
        </p:nvSpPr>
        <p:spPr>
          <a:xfrm>
            <a:off x="1092259" y="1133225"/>
            <a:ext cx="6635699" cy="63329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2060"/>
              </a:buClr>
              <a:buSzPts val="1400"/>
              <a:buFont typeface="Cabin"/>
              <a:buNone/>
              <a:defRPr sz="3200" b="1" i="0" u="none" strike="noStrike" cap="none">
                <a:solidFill>
                  <a:srgbClr val="002060"/>
                </a:solidFill>
                <a:latin typeface="Cabin"/>
                <a:ea typeface="Cabin"/>
                <a:cs typeface="Cabin"/>
                <a:sym typeface="Cabin"/>
              </a:defRPr>
            </a:lvl1pPr>
            <a:lvl2pPr marL="0" marR="0" lvl="1"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2pPr>
            <a:lvl3pPr marL="0" marR="0" lvl="2"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3pPr>
            <a:lvl4pPr marL="0" marR="0" lvl="3"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4pPr>
            <a:lvl5pPr marL="0" marR="0" lvl="4"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5pPr>
            <a:lvl6pPr marL="457200" marR="0" lvl="5"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6pPr>
            <a:lvl7pPr marL="914400" marR="0" lvl="6"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7pPr>
            <a:lvl8pPr marL="1371600" marR="0" lvl="7"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8pPr>
            <a:lvl9pPr marL="1828800" marR="0" lvl="8" indent="0" algn="ctr" rtl="0">
              <a:lnSpc>
                <a:spcPct val="100000"/>
              </a:lnSpc>
              <a:spcBef>
                <a:spcPts val="0"/>
              </a:spcBef>
              <a:spcAft>
                <a:spcPts val="0"/>
              </a:spcAft>
              <a:buClr>
                <a:srgbClr val="002060"/>
              </a:buClr>
              <a:buSzPts val="1400"/>
              <a:buFont typeface="Cabin"/>
              <a:buNone/>
              <a:defRPr sz="2800" b="0" i="0" u="none" strike="noStrike" cap="none">
                <a:solidFill>
                  <a:srgbClr val="002060"/>
                </a:solidFill>
                <a:latin typeface="Cabin"/>
                <a:ea typeface="Cabin"/>
                <a:cs typeface="Cabin"/>
                <a:sym typeface="Cabin"/>
              </a:defRPr>
            </a:lvl9pPr>
          </a:lstStyle>
          <a:p>
            <a:r>
              <a:rPr lang="en-US" sz="3600" smtClean="0">
                <a:solidFill>
                  <a:srgbClr val="FFFFFF"/>
                </a:solidFill>
                <a:latin typeface="Calibri"/>
                <a:ea typeface="Calibri"/>
                <a:cs typeface="Calibri"/>
                <a:sym typeface="Calibri"/>
              </a:rPr>
              <a:t>Next Generation Repositories</a:t>
            </a:r>
            <a:endParaRPr lang="en-US" dirty="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Characteristics of NGR</a:t>
            </a:r>
            <a:endParaRPr kumimoji="1" lang="en-US" altLang="ja-JP" dirty="0"/>
          </a:p>
        </p:txBody>
      </p:sp>
      <p:sp>
        <p:nvSpPr>
          <p:cNvPr id="5" name="テキスト プレースホルダー 4"/>
          <p:cNvSpPr>
            <a:spLocks noGrp="1"/>
          </p:cNvSpPr>
          <p:nvPr>
            <p:ph type="body" idx="1"/>
          </p:nvPr>
        </p:nvSpPr>
        <p:spPr/>
        <p:txBody>
          <a:bodyPr>
            <a:noAutofit/>
          </a:bodyPr>
          <a:lstStyle/>
          <a:p>
            <a:r>
              <a:rPr kumimoji="1" lang="en-US" altLang="ja-JP" sz="2000" dirty="0" smtClean="0"/>
              <a:t>It </a:t>
            </a:r>
            <a:r>
              <a:rPr kumimoji="1" lang="en-US" altLang="ja-JP" sz="2000" dirty="0"/>
              <a:t>manages and provides access to a </a:t>
            </a:r>
            <a:r>
              <a:rPr kumimoji="1" lang="en-US" altLang="ja-JP" sz="2000" b="1" dirty="0">
                <a:solidFill>
                  <a:srgbClr val="FF0000"/>
                </a:solidFill>
              </a:rPr>
              <a:t>wide diversity of resources</a:t>
            </a:r>
            <a:r>
              <a:rPr kumimoji="1" lang="en-US" altLang="ja-JP" sz="2000" dirty="0"/>
              <a:t>, including published articles, pre-prints, datasets, working papers, images, software, and so on.</a:t>
            </a:r>
          </a:p>
          <a:p>
            <a:r>
              <a:rPr kumimoji="1" lang="en-US" altLang="ja-JP" sz="2000" dirty="0"/>
              <a:t>It is </a:t>
            </a:r>
            <a:r>
              <a:rPr kumimoji="1" lang="en-US" altLang="ja-JP" sz="2000" b="1" dirty="0">
                <a:solidFill>
                  <a:srgbClr val="FF0000"/>
                </a:solidFill>
              </a:rPr>
              <a:t>resource-centric</a:t>
            </a:r>
            <a:r>
              <a:rPr kumimoji="1" lang="en-US" altLang="ja-JP" sz="2000" dirty="0"/>
              <a:t>, making resources the focus of its services and infrastructure</a:t>
            </a:r>
          </a:p>
          <a:p>
            <a:r>
              <a:rPr kumimoji="1" lang="en-US" altLang="ja-JP" sz="2000" dirty="0"/>
              <a:t>It is a </a:t>
            </a:r>
            <a:r>
              <a:rPr kumimoji="1" lang="en-US" altLang="ja-JP" sz="2000" b="1" dirty="0">
                <a:solidFill>
                  <a:srgbClr val="FF0000"/>
                </a:solidFill>
              </a:rPr>
              <a:t>networked repository</a:t>
            </a:r>
            <a:r>
              <a:rPr kumimoji="1" lang="en-US" altLang="ja-JP" sz="2000" dirty="0"/>
              <a:t>. Cross-repository connections are established by introducing bi-directional links as a result of an interaction between resources in different repositories, or by overlay services that consume activity metadata exposed by repositories</a:t>
            </a:r>
          </a:p>
          <a:p>
            <a:r>
              <a:rPr kumimoji="1" lang="en-US" altLang="ja-JP" sz="2000" dirty="0"/>
              <a:t>It is </a:t>
            </a:r>
            <a:r>
              <a:rPr kumimoji="1" lang="en-US" altLang="ja-JP" sz="2000" b="1" dirty="0">
                <a:solidFill>
                  <a:srgbClr val="FF0000"/>
                </a:solidFill>
              </a:rPr>
              <a:t>machine-friendly</a:t>
            </a:r>
            <a:r>
              <a:rPr kumimoji="1" lang="en-US" altLang="ja-JP" sz="2000" dirty="0"/>
              <a:t>, enabling the development of a wider range of global repository services, with less development effort</a:t>
            </a:r>
          </a:p>
          <a:p>
            <a:r>
              <a:rPr kumimoji="1" lang="en-US" altLang="ja-JP" sz="2000" dirty="0"/>
              <a:t>It is </a:t>
            </a:r>
            <a:r>
              <a:rPr kumimoji="1" lang="en-US" altLang="ja-JP" sz="2000" b="1" dirty="0">
                <a:solidFill>
                  <a:srgbClr val="FF0000"/>
                </a:solidFill>
              </a:rPr>
              <a:t>active and supports versioning, commenting, updating and linking across resources</a:t>
            </a:r>
            <a:endParaRPr kumimoji="1" lang="ja-JP" altLang="en-US" sz="2000" b="1" dirty="0">
              <a:solidFill>
                <a:srgbClr val="FF0000"/>
              </a:solidFill>
            </a:endParaRPr>
          </a:p>
          <a:p>
            <a:endParaRPr kumimoji="1" lang="ja-JP" altLang="en-US" sz="2000"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2042822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Principles of NGR, Part 1</a:t>
            </a:r>
            <a:endParaRPr kumimoji="1" lang="en-US" altLang="ja-JP" dirty="0"/>
          </a:p>
        </p:txBody>
      </p:sp>
      <p:sp>
        <p:nvSpPr>
          <p:cNvPr id="5" name="テキスト プレースホルダー 4"/>
          <p:cNvSpPr>
            <a:spLocks noGrp="1"/>
          </p:cNvSpPr>
          <p:nvPr>
            <p:ph type="body" idx="1"/>
          </p:nvPr>
        </p:nvSpPr>
        <p:spPr/>
        <p:txBody>
          <a:bodyPr>
            <a:noAutofit/>
          </a:bodyPr>
          <a:lstStyle/>
          <a:p>
            <a:pPr>
              <a:lnSpc>
                <a:spcPts val="2200"/>
              </a:lnSpc>
            </a:pPr>
            <a:r>
              <a:rPr kumimoji="1" lang="en-US" altLang="ja-JP" sz="2000" b="1" i="1" dirty="0" smtClean="0">
                <a:solidFill>
                  <a:srgbClr val="FF0000"/>
                </a:solidFill>
              </a:rPr>
              <a:t>Distribution </a:t>
            </a:r>
            <a:r>
              <a:rPr kumimoji="1" lang="en-US" altLang="ja-JP" sz="2000" b="1" i="1" dirty="0">
                <a:solidFill>
                  <a:srgbClr val="FF0000"/>
                </a:solidFill>
              </a:rPr>
              <a:t>of control </a:t>
            </a:r>
            <a:r>
              <a:rPr kumimoji="1" lang="en-US" altLang="ja-JP" sz="2000" dirty="0"/>
              <a:t>– Distributed control, or governance, of scholarly resources (preprints, post-prints, research data, supporting software, etc.) and scholarly infrastructures is an important principle which underpins this work. Without this, a small number of actors can gain too much control and can establish a quasi-monopolistic position. </a:t>
            </a:r>
            <a:r>
              <a:rPr kumimoji="1" lang="en-US" altLang="ja-JP" sz="2000" b="1" dirty="0"/>
              <a:t>Distributed networks are more sustainable and at less risk </a:t>
            </a:r>
            <a:r>
              <a:rPr kumimoji="1" lang="en-US" altLang="ja-JP" sz="2000" dirty="0"/>
              <a:t>to buy-out or failure.</a:t>
            </a:r>
          </a:p>
          <a:p>
            <a:pPr>
              <a:lnSpc>
                <a:spcPts val="2200"/>
              </a:lnSpc>
            </a:pPr>
            <a:r>
              <a:rPr kumimoji="1" lang="en-US" altLang="ja-JP" sz="2000" b="1" i="1" dirty="0">
                <a:solidFill>
                  <a:srgbClr val="FF0000"/>
                </a:solidFill>
              </a:rPr>
              <a:t>Inclusiveness and diversity </a:t>
            </a:r>
            <a:r>
              <a:rPr kumimoji="1" lang="en-US" altLang="ja-JP" sz="2000" dirty="0"/>
              <a:t>– Different institutions and regions have unique and particular needs and contexts (</a:t>
            </a:r>
            <a:r>
              <a:rPr kumimoji="1" lang="en-US" altLang="ja-JP" sz="2000" dirty="0" err="1"/>
              <a:t>e.g</a:t>
            </a:r>
            <a:r>
              <a:rPr kumimoji="1" lang="en-US" altLang="ja-JP" sz="2000" dirty="0"/>
              <a:t> diverse language, policies and priorities). A distributed network of repositories will </a:t>
            </a:r>
            <a:r>
              <a:rPr kumimoji="1" lang="en-US" altLang="ja-JP" sz="2000" b="1" dirty="0"/>
              <a:t>aim to reflect and be responsive to the different needs and contexts</a:t>
            </a:r>
            <a:r>
              <a:rPr kumimoji="1" lang="en-US" altLang="ja-JP" sz="2000" dirty="0"/>
              <a:t> of different regions, disciplines and countries.</a:t>
            </a:r>
          </a:p>
          <a:p>
            <a:pPr>
              <a:lnSpc>
                <a:spcPts val="2200"/>
              </a:lnSpc>
            </a:pPr>
            <a:r>
              <a:rPr kumimoji="1" lang="en-US" altLang="ja-JP" sz="2000" b="1" i="1" dirty="0">
                <a:solidFill>
                  <a:srgbClr val="FF0000"/>
                </a:solidFill>
              </a:rPr>
              <a:t>Public good</a:t>
            </a:r>
            <a:r>
              <a:rPr kumimoji="1" lang="en-US" altLang="ja-JP" sz="2000" dirty="0"/>
              <a:t> – The technologies, architectures and protocols adopted in the context of the global network for repositories will </a:t>
            </a:r>
            <a:r>
              <a:rPr kumimoji="1" lang="en-US" altLang="ja-JP" sz="2000" b="1" dirty="0"/>
              <a:t>be available to everyone, using global standards </a:t>
            </a:r>
            <a:r>
              <a:rPr kumimoji="1" lang="en-US" altLang="ja-JP" sz="2000" dirty="0"/>
              <a:t>when that are available.</a:t>
            </a:r>
          </a:p>
          <a:p>
            <a:pPr>
              <a:lnSpc>
                <a:spcPts val="2200"/>
              </a:lnSpc>
            </a:pPr>
            <a:endParaRPr kumimoji="1" lang="en-US" altLang="ja-JP" sz="2000" b="1" i="1"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1397826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Principles of NGR, Part 2</a:t>
            </a:r>
            <a:endParaRPr kumimoji="1" lang="en-US" altLang="ja-JP" dirty="0"/>
          </a:p>
        </p:txBody>
      </p:sp>
      <p:sp>
        <p:nvSpPr>
          <p:cNvPr id="5" name="テキスト プレースホルダー 4"/>
          <p:cNvSpPr>
            <a:spLocks noGrp="1"/>
          </p:cNvSpPr>
          <p:nvPr>
            <p:ph type="body" idx="1"/>
          </p:nvPr>
        </p:nvSpPr>
        <p:spPr/>
        <p:txBody>
          <a:bodyPr>
            <a:noAutofit/>
          </a:bodyPr>
          <a:lstStyle/>
          <a:p>
            <a:r>
              <a:rPr lang="en-US" altLang="ja-JP" sz="2000" b="1" i="1" dirty="0" smtClean="0">
                <a:solidFill>
                  <a:srgbClr val="FF0000"/>
                </a:solidFill>
              </a:rPr>
              <a:t>Intelligent </a:t>
            </a:r>
            <a:r>
              <a:rPr lang="en-US" altLang="ja-JP" sz="2000" b="1" i="1" dirty="0">
                <a:solidFill>
                  <a:srgbClr val="FF0000"/>
                </a:solidFill>
              </a:rPr>
              <a:t>openness and accessibility</a:t>
            </a:r>
            <a:r>
              <a:rPr lang="en-US" altLang="ja-JP" sz="2000" b="1" i="1" dirty="0"/>
              <a:t> </a:t>
            </a:r>
            <a:r>
              <a:rPr lang="en-US" altLang="ja-JP" sz="2000" b="1" dirty="0"/>
              <a:t>– </a:t>
            </a:r>
            <a:r>
              <a:rPr lang="en-US" altLang="ja-JP" sz="2000" dirty="0"/>
              <a:t>Scholarly resources, will be made openly available and in accessible formats, whenever possible, in order increase their value and maximize their re-use for the benefit for scholarship and society.</a:t>
            </a:r>
          </a:p>
          <a:p>
            <a:r>
              <a:rPr lang="en-US" altLang="ja-JP" sz="2000" b="1" i="1" dirty="0">
                <a:solidFill>
                  <a:srgbClr val="FF0000"/>
                </a:solidFill>
              </a:rPr>
              <a:t>Sustainability </a:t>
            </a:r>
            <a:r>
              <a:rPr lang="en-US" altLang="ja-JP" sz="2000" b="1" dirty="0"/>
              <a:t>– </a:t>
            </a:r>
            <a:r>
              <a:rPr lang="en-US" altLang="ja-JP" sz="2000" dirty="0"/>
              <a:t>Institutions and research organizations will be major participants in the global network, contributing to the long term sustainability of resources.</a:t>
            </a:r>
          </a:p>
          <a:p>
            <a:r>
              <a:rPr lang="en-US" altLang="ja-JP" sz="2000" b="1" i="1" dirty="0">
                <a:solidFill>
                  <a:srgbClr val="FF0000"/>
                </a:solidFill>
              </a:rPr>
              <a:t>Interoperability</a:t>
            </a:r>
            <a:r>
              <a:rPr lang="en-US" altLang="ja-JP" sz="2000" b="1" dirty="0"/>
              <a:t> – </a:t>
            </a:r>
            <a:r>
              <a:rPr lang="en-US" altLang="ja-JP" sz="2000" dirty="0"/>
              <a:t>Repositories will adopt common </a:t>
            </a:r>
            <a:r>
              <a:rPr lang="en-US" altLang="ja-JP" sz="2000" dirty="0" err="1"/>
              <a:t>behaviours</a:t>
            </a:r>
            <a:r>
              <a:rPr lang="en-US" altLang="ja-JP" sz="2000" dirty="0"/>
              <a:t>, functionalities and standards ensuring interoperability across institutions and enabling them to engage in a common way with external service providers</a:t>
            </a:r>
          </a:p>
          <a:p>
            <a:pPr marL="25400" indent="0">
              <a:buNone/>
            </a:pPr>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2262530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chor="t" anchorCtr="0"/>
          <a:lstStyle/>
          <a:p>
            <a:pPr>
              <a:lnSpc>
                <a:spcPts val="3300"/>
              </a:lnSpc>
            </a:pPr>
            <a:r>
              <a:rPr kumimoji="1" lang="en-US" altLang="ja-JP" dirty="0"/>
              <a:t>Design </a:t>
            </a:r>
            <a:r>
              <a:rPr kumimoji="1" lang="en-US" altLang="ja-JP" dirty="0" smtClean="0"/>
              <a:t>Assumptions of NGR</a:t>
            </a:r>
            <a:br>
              <a:rPr kumimoji="1" lang="en-US" altLang="ja-JP" dirty="0" smtClean="0"/>
            </a:br>
            <a:r>
              <a:rPr kumimoji="1" lang="en-US" altLang="ja-JP" dirty="0" smtClean="0"/>
              <a:t>Part 1</a:t>
            </a:r>
            <a:endParaRPr kumimoji="1" lang="en-US" altLang="ja-JP" dirty="0"/>
          </a:p>
        </p:txBody>
      </p:sp>
      <p:sp>
        <p:nvSpPr>
          <p:cNvPr id="5" name="テキスト プレースホルダー 4"/>
          <p:cNvSpPr>
            <a:spLocks noGrp="1"/>
          </p:cNvSpPr>
          <p:nvPr>
            <p:ph type="body" idx="1"/>
          </p:nvPr>
        </p:nvSpPr>
        <p:spPr/>
        <p:txBody>
          <a:bodyPr>
            <a:noAutofit/>
          </a:bodyPr>
          <a:lstStyle/>
          <a:p>
            <a:r>
              <a:rPr kumimoji="1" lang="en-US" altLang="ja-JP" sz="2000" b="1" i="1" dirty="0" smtClean="0">
                <a:solidFill>
                  <a:srgbClr val="FF0000"/>
                </a:solidFill>
              </a:rPr>
              <a:t>Focus </a:t>
            </a:r>
            <a:r>
              <a:rPr kumimoji="1" lang="en-US" altLang="ja-JP" sz="2000" b="1" i="1" dirty="0">
                <a:solidFill>
                  <a:srgbClr val="FF0000"/>
                </a:solidFill>
              </a:rPr>
              <a:t>on the resources themselves, not just associated metadata </a:t>
            </a:r>
            <a:r>
              <a:rPr kumimoji="1" lang="en-US" altLang="ja-JP" sz="2000" dirty="0"/>
              <a:t>– For historical reasons, technical solutions have focused on metadata that describes scholarly resources instead of on the resources themselves. By considering both the scholarly resource and its metadata as web resources identified by distinct URIs, they can be treated on </a:t>
            </a:r>
            <a:r>
              <a:rPr kumimoji="1" lang="en-US" altLang="ja-JP" sz="2000" b="1" dirty="0"/>
              <a:t>equal footing and can be appropriately interlinked</a:t>
            </a:r>
            <a:r>
              <a:rPr kumimoji="1" lang="en-US" altLang="ja-JP" sz="2000" dirty="0" smtClean="0"/>
              <a:t>.</a:t>
            </a:r>
            <a:endParaRPr kumimoji="1" lang="en-US" altLang="ja-JP" sz="2000" dirty="0"/>
          </a:p>
          <a:p>
            <a:r>
              <a:rPr kumimoji="1" lang="en-US" altLang="ja-JP" sz="2000" b="1" i="1" dirty="0">
                <a:solidFill>
                  <a:srgbClr val="FF0000"/>
                </a:solidFill>
              </a:rPr>
              <a:t>Pragmatism</a:t>
            </a:r>
            <a:r>
              <a:rPr kumimoji="1" lang="en-US" altLang="ja-JP" sz="2000" dirty="0"/>
              <a:t> – Given the choice, we tend to </a:t>
            </a:r>
            <a:r>
              <a:rPr kumimoji="1" lang="en-US" altLang="ja-JP" sz="2000" dirty="0" err="1"/>
              <a:t>favour</a:t>
            </a:r>
            <a:r>
              <a:rPr kumimoji="1" lang="en-US" altLang="ja-JP" sz="2000" dirty="0"/>
              <a:t> the simpler approach. Where possible, we choose technologies, solutions and paradigms which are already widely deployed. In practical terms, this means that we </a:t>
            </a:r>
            <a:r>
              <a:rPr kumimoji="1" lang="en-US" altLang="ja-JP" sz="2000" b="1" dirty="0" err="1"/>
              <a:t>favour</a:t>
            </a:r>
            <a:r>
              <a:rPr kumimoji="1" lang="en-US" altLang="ja-JP" sz="2000" b="1" dirty="0"/>
              <a:t> using standard Web technologies </a:t>
            </a:r>
            <a:r>
              <a:rPr kumimoji="1" lang="en-US" altLang="ja-JP" sz="2000" dirty="0"/>
              <a:t>wherever possible</a:t>
            </a:r>
            <a:r>
              <a:rPr kumimoji="1" lang="en-US" altLang="ja-JP" sz="2000" dirty="0" smtClean="0"/>
              <a:t>.</a:t>
            </a:r>
            <a:endParaRPr kumimoji="1" lang="en-US" altLang="ja-JP" sz="2000" dirty="0"/>
          </a:p>
          <a:p>
            <a:r>
              <a:rPr kumimoji="1" lang="en-US" altLang="ja-JP" sz="2000" b="1" i="1" dirty="0">
                <a:solidFill>
                  <a:srgbClr val="FF0000"/>
                </a:solidFill>
              </a:rPr>
              <a:t>Evolution, not revolution </a:t>
            </a:r>
            <a:r>
              <a:rPr kumimoji="1" lang="en-US" altLang="ja-JP" sz="2000" dirty="0"/>
              <a:t>– We prefer to evolve solutions, </a:t>
            </a:r>
            <a:r>
              <a:rPr kumimoji="1" lang="en-US" altLang="ja-JP" sz="2000" b="1" dirty="0"/>
              <a:t>adjusting existing software and systems </a:t>
            </a:r>
            <a:r>
              <a:rPr kumimoji="1" lang="en-US" altLang="ja-JP" sz="2000" dirty="0"/>
              <a:t>where possible, to better exploit the ubiquitous Web environment within which they are situated.</a:t>
            </a:r>
            <a:endParaRPr kumimoji="1" lang="ja-JP" altLang="en-US" sz="2000"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1896840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chor="t" anchorCtr="0"/>
          <a:lstStyle/>
          <a:p>
            <a:pPr>
              <a:lnSpc>
                <a:spcPts val="3300"/>
              </a:lnSpc>
            </a:pPr>
            <a:r>
              <a:rPr kumimoji="1" lang="en-US" altLang="ja-JP" dirty="0"/>
              <a:t>Design </a:t>
            </a:r>
            <a:r>
              <a:rPr kumimoji="1" lang="en-US" altLang="ja-JP" dirty="0" smtClean="0"/>
              <a:t>Assumptions of NGR</a:t>
            </a:r>
            <a:br>
              <a:rPr kumimoji="1" lang="en-US" altLang="ja-JP" dirty="0" smtClean="0"/>
            </a:br>
            <a:r>
              <a:rPr kumimoji="1" lang="en-US" altLang="ja-JP" dirty="0" smtClean="0"/>
              <a:t>Part 2</a:t>
            </a:r>
            <a:endParaRPr kumimoji="1" lang="en-US" altLang="ja-JP" dirty="0"/>
          </a:p>
        </p:txBody>
      </p:sp>
      <p:sp>
        <p:nvSpPr>
          <p:cNvPr id="5" name="テキスト プレースホルダー 4"/>
          <p:cNvSpPr>
            <a:spLocks noGrp="1"/>
          </p:cNvSpPr>
          <p:nvPr>
            <p:ph type="body" idx="1"/>
          </p:nvPr>
        </p:nvSpPr>
        <p:spPr/>
        <p:txBody>
          <a:bodyPr>
            <a:noAutofit/>
          </a:bodyPr>
          <a:lstStyle/>
          <a:p>
            <a:r>
              <a:rPr kumimoji="1" lang="en-US" altLang="ja-JP" sz="2000" b="1" i="1" dirty="0" smtClean="0">
                <a:solidFill>
                  <a:srgbClr val="FF0000"/>
                </a:solidFill>
              </a:rPr>
              <a:t>Convention </a:t>
            </a:r>
            <a:r>
              <a:rPr kumimoji="1" lang="en-US" altLang="ja-JP" sz="2000" b="1" i="1" dirty="0">
                <a:solidFill>
                  <a:srgbClr val="FF0000"/>
                </a:solidFill>
              </a:rPr>
              <a:t>over configuration </a:t>
            </a:r>
            <a:r>
              <a:rPr kumimoji="1" lang="en-US" altLang="ja-JP" sz="2000" dirty="0"/>
              <a:t>– Our preference is to </a:t>
            </a:r>
            <a:r>
              <a:rPr kumimoji="1" lang="en-US" altLang="ja-JP" sz="2000" b="1" dirty="0"/>
              <a:t>adopt widely </a:t>
            </a:r>
            <a:r>
              <a:rPr kumimoji="1" lang="en-US" altLang="ja-JP" sz="2000" b="1" dirty="0" err="1"/>
              <a:t>recognised</a:t>
            </a:r>
            <a:r>
              <a:rPr kumimoji="1" lang="en-US" altLang="ja-JP" sz="2000" b="1" dirty="0"/>
              <a:t> conventions and standards</a:t>
            </a:r>
            <a:r>
              <a:rPr kumimoji="1" lang="en-US" altLang="ja-JP" sz="2000" dirty="0"/>
              <a:t>, and encouraging everyone to use these where possible, rather than accommodating richer, more complex and varied approaches. As a corollary to this, we believe new standards should be introduced only when concrete and pragmatic needs arise, with the intention of keeping constraints to a minimum so that those implementing our systems can readily understand the constraints under which they must operate</a:t>
            </a:r>
            <a:r>
              <a:rPr kumimoji="1" lang="en-US" altLang="ja-JP" sz="2000" dirty="0" smtClean="0"/>
              <a:t>.</a:t>
            </a:r>
            <a:endParaRPr kumimoji="1" lang="en-US" altLang="ja-JP" sz="2000" dirty="0"/>
          </a:p>
          <a:p>
            <a:r>
              <a:rPr kumimoji="1" lang="en-US" altLang="ja-JP" sz="2000" b="1" i="1" dirty="0">
                <a:solidFill>
                  <a:srgbClr val="FF0000"/>
                </a:solidFill>
              </a:rPr>
              <a:t>Engage with users where they are </a:t>
            </a:r>
            <a:r>
              <a:rPr kumimoji="1" lang="en-US" altLang="ja-JP" sz="2000" dirty="0"/>
              <a:t>– Instead of always asking users to leave their environment and engage with one of our systems, integrate tools into the environments and systems where they are already engaged.</a:t>
            </a:r>
            <a:endParaRPr kumimoji="1" lang="ja-JP" altLang="en-US" sz="2000"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1392041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a:t>Methodology</a:t>
            </a:r>
          </a:p>
        </p:txBody>
      </p:sp>
      <p:sp>
        <p:nvSpPr>
          <p:cNvPr id="5" name="テキスト プレースホルダー 4"/>
          <p:cNvSpPr>
            <a:spLocks noGrp="1"/>
          </p:cNvSpPr>
          <p:nvPr>
            <p:ph type="body" idx="1"/>
          </p:nvPr>
        </p:nvSpPr>
        <p:spPr/>
        <p:txBody>
          <a:bodyPr>
            <a:noAutofit/>
          </a:bodyPr>
          <a:lstStyle/>
          <a:p>
            <a:pPr marL="539750" indent="-514350">
              <a:buFont typeface="+mj-lt"/>
              <a:buAutoNum type="arabicPeriod"/>
            </a:pPr>
            <a:r>
              <a:rPr kumimoji="1" lang="en-US" altLang="ja-JP" sz="2800" dirty="0" smtClean="0"/>
              <a:t>Identify </a:t>
            </a:r>
            <a:r>
              <a:rPr kumimoji="1" lang="en-US" altLang="ja-JP" sz="2800" dirty="0"/>
              <a:t>major use cases</a:t>
            </a:r>
          </a:p>
          <a:p>
            <a:pPr marL="539750" indent="-514350">
              <a:buFont typeface="+mj-lt"/>
              <a:buAutoNum type="arabicPeriod"/>
            </a:pPr>
            <a:r>
              <a:rPr kumimoji="1" lang="en-US" altLang="ja-JP" sz="2800" dirty="0"/>
              <a:t>Determine functionalities/</a:t>
            </a:r>
            <a:r>
              <a:rPr kumimoji="1" lang="en-US" altLang="ja-JP" sz="2800" dirty="0" err="1"/>
              <a:t>behaviours</a:t>
            </a:r>
            <a:endParaRPr kumimoji="1" lang="en-US" altLang="ja-JP" sz="2800" dirty="0"/>
          </a:p>
          <a:p>
            <a:pPr marL="539750" indent="-514350">
              <a:buFont typeface="+mj-lt"/>
              <a:buAutoNum type="arabicPeriod"/>
            </a:pPr>
            <a:r>
              <a:rPr kumimoji="1" lang="en-US" altLang="ja-JP" sz="2800" dirty="0"/>
              <a:t>Develop conceptual models</a:t>
            </a:r>
          </a:p>
          <a:p>
            <a:pPr marL="539750" indent="-514350">
              <a:buFont typeface="+mj-lt"/>
              <a:buAutoNum type="arabicPeriod"/>
            </a:pPr>
            <a:r>
              <a:rPr kumimoji="1" lang="en-US" altLang="ja-JP" sz="2800" dirty="0"/>
              <a:t>Define technologies and architectures</a:t>
            </a:r>
          </a:p>
          <a:p>
            <a:pPr marL="539750" indent="-514350">
              <a:buFont typeface="+mj-lt"/>
              <a:buAutoNum type="arabicPeriod"/>
            </a:pPr>
            <a:r>
              <a:rPr kumimoji="1" lang="en-US" altLang="ja-JP" sz="2800" dirty="0"/>
              <a:t>Publish recommendations (November 2017)</a:t>
            </a:r>
          </a:p>
          <a:p>
            <a:pPr marL="539750" indent="-514350">
              <a:buFont typeface="+mj-lt"/>
              <a:buAutoNum type="arabicPeriod"/>
            </a:pPr>
            <a:r>
              <a:rPr kumimoji="1" lang="en-US" altLang="ja-JP" sz="2800" b="1" dirty="0"/>
              <a:t>Support adoption and implementation</a:t>
            </a:r>
          </a:p>
          <a:p>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7499264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576"/>
        <p:cNvGrpSpPr/>
        <p:nvPr/>
      </p:nvGrpSpPr>
      <p:grpSpPr>
        <a:xfrm>
          <a:off x="0" y="0"/>
          <a:ext cx="0" cy="0"/>
          <a:chOff x="0" y="0"/>
          <a:chExt cx="0" cy="0"/>
        </a:xfrm>
      </p:grpSpPr>
      <p:cxnSp>
        <p:nvCxnSpPr>
          <p:cNvPr id="577" name="Shape 577"/>
          <p:cNvCxnSpPr/>
          <p:nvPr/>
        </p:nvCxnSpPr>
        <p:spPr>
          <a:xfrm flipH="1">
            <a:off x="4160217" y="0"/>
            <a:ext cx="32303" cy="6424369"/>
          </a:xfrm>
          <a:prstGeom prst="straightConnector1">
            <a:avLst/>
          </a:prstGeom>
          <a:noFill/>
          <a:ln w="9525" cap="flat" cmpd="sng">
            <a:solidFill>
              <a:schemeClr val="dk2"/>
            </a:solidFill>
            <a:prstDash val="solid"/>
            <a:round/>
            <a:headEnd type="none" w="sm" len="sm"/>
            <a:tailEnd type="none" w="sm" len="sm"/>
          </a:ln>
        </p:spPr>
      </p:cxnSp>
      <p:sp>
        <p:nvSpPr>
          <p:cNvPr id="578" name="Shape 578"/>
          <p:cNvSpPr txBox="1">
            <a:spLocks noGrp="1"/>
          </p:cNvSpPr>
          <p:nvPr>
            <p:ph type="title" idx="4294967295"/>
          </p:nvPr>
        </p:nvSpPr>
        <p:spPr>
          <a:xfrm>
            <a:off x="227318" y="-56842"/>
            <a:ext cx="3692818" cy="720090"/>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B71A8B"/>
              </a:buClr>
              <a:buFont typeface="Corbel"/>
              <a:buNone/>
            </a:pPr>
            <a:r>
              <a:rPr lang="en-US" sz="3000" b="1" i="0" u="none" strike="noStrike" cap="none">
                <a:solidFill>
                  <a:srgbClr val="B71A8B"/>
                </a:solidFill>
                <a:latin typeface="Corbel"/>
                <a:ea typeface="Corbel"/>
                <a:cs typeface="Corbel"/>
                <a:sym typeface="Corbel"/>
              </a:rPr>
              <a:t>Current repositories</a:t>
            </a:r>
            <a:endParaRPr/>
          </a:p>
        </p:txBody>
      </p:sp>
      <p:sp>
        <p:nvSpPr>
          <p:cNvPr id="579" name="Shape 579"/>
          <p:cNvSpPr txBox="1">
            <a:spLocks noGrp="1"/>
          </p:cNvSpPr>
          <p:nvPr>
            <p:ph type="body" idx="4294967295"/>
          </p:nvPr>
        </p:nvSpPr>
        <p:spPr>
          <a:xfrm>
            <a:off x="474356" y="1012812"/>
            <a:ext cx="2930151" cy="19753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1"/>
              </a:buClr>
              <a:buFont typeface="Corbel"/>
              <a:buNone/>
            </a:pPr>
            <a:endParaRPr sz="3200" b="0" i="0" u="none" strike="noStrike" cap="none">
              <a:solidFill>
                <a:schemeClr val="dk1"/>
              </a:solidFill>
              <a:latin typeface="Corbel"/>
              <a:ea typeface="Corbel"/>
              <a:cs typeface="Corbel"/>
              <a:sym typeface="Corbel"/>
            </a:endParaRPr>
          </a:p>
          <a:p>
            <a:pPr marL="0" marR="0" lvl="0" indent="0" algn="l" rtl="0">
              <a:lnSpc>
                <a:spcPct val="90000"/>
              </a:lnSpc>
              <a:spcBef>
                <a:spcPts val="0"/>
              </a:spcBef>
              <a:spcAft>
                <a:spcPts val="0"/>
              </a:spcAft>
              <a:buClr>
                <a:schemeClr val="accent1"/>
              </a:buClr>
              <a:buFont typeface="Corbel"/>
              <a:buNone/>
            </a:pPr>
            <a:endParaRPr sz="3200" b="0" i="0" u="none" strike="noStrike" cap="none">
              <a:solidFill>
                <a:schemeClr val="dk1"/>
              </a:solidFill>
              <a:latin typeface="Corbel"/>
              <a:ea typeface="Corbel"/>
              <a:cs typeface="Corbel"/>
              <a:sym typeface="Corbel"/>
            </a:endParaRPr>
          </a:p>
          <a:p>
            <a:pPr marL="0" marR="0" lvl="0" indent="0" algn="l" rtl="0">
              <a:lnSpc>
                <a:spcPct val="90000"/>
              </a:lnSpc>
              <a:spcBef>
                <a:spcPts val="0"/>
              </a:spcBef>
              <a:spcAft>
                <a:spcPts val="0"/>
              </a:spcAft>
              <a:buClr>
                <a:schemeClr val="accent1"/>
              </a:buClr>
              <a:buFont typeface="Corbel"/>
              <a:buNone/>
            </a:pPr>
            <a:endParaRPr sz="3200" b="0" i="0" u="none" strike="noStrike" cap="none">
              <a:solidFill>
                <a:schemeClr val="dk1"/>
              </a:solidFill>
              <a:latin typeface="Corbel"/>
              <a:ea typeface="Corbel"/>
              <a:cs typeface="Corbel"/>
              <a:sym typeface="Corbel"/>
            </a:endParaRPr>
          </a:p>
          <a:p>
            <a:pPr marL="0" marR="0" lvl="0" indent="0" algn="ctr" rtl="0">
              <a:lnSpc>
                <a:spcPct val="90000"/>
              </a:lnSpc>
              <a:spcBef>
                <a:spcPts val="0"/>
              </a:spcBef>
              <a:spcAft>
                <a:spcPts val="0"/>
              </a:spcAft>
              <a:buClr>
                <a:schemeClr val="accent1"/>
              </a:buClr>
              <a:buFont typeface="Corbel"/>
              <a:buNone/>
            </a:pPr>
            <a:endParaRPr sz="3200" b="0" i="1" u="none" strike="noStrike" cap="none">
              <a:solidFill>
                <a:schemeClr val="dk1"/>
              </a:solidFill>
              <a:latin typeface="Corbel"/>
              <a:ea typeface="Corbel"/>
              <a:cs typeface="Corbel"/>
              <a:sym typeface="Corbel"/>
            </a:endParaRPr>
          </a:p>
          <a:p>
            <a:pPr marL="0" marR="0" lvl="0" indent="0" algn="ctr" rtl="0">
              <a:lnSpc>
                <a:spcPct val="90000"/>
              </a:lnSpc>
              <a:spcBef>
                <a:spcPts val="0"/>
              </a:spcBef>
              <a:spcAft>
                <a:spcPts val="0"/>
              </a:spcAft>
              <a:buClr>
                <a:schemeClr val="accent1"/>
              </a:buClr>
              <a:buFont typeface="Corbel"/>
              <a:buNone/>
            </a:pPr>
            <a:r>
              <a:rPr lang="en-US" sz="4000" b="0" i="1" u="none" strike="noStrike" cap="none">
                <a:solidFill>
                  <a:schemeClr val="dk1"/>
                </a:solidFill>
                <a:latin typeface="Corbel"/>
                <a:ea typeface="Corbel"/>
                <a:cs typeface="Corbel"/>
                <a:sym typeface="Corbel"/>
              </a:rPr>
              <a:t>   </a:t>
            </a:r>
            <a:endParaRPr/>
          </a:p>
        </p:txBody>
      </p:sp>
      <p:sp>
        <p:nvSpPr>
          <p:cNvPr id="39" name="Shape 840"/>
          <p:cNvSpPr txBox="1">
            <a:spLocks noGrp="1"/>
          </p:cNvSpPr>
          <p:nvPr>
            <p:ph type="sldNum" idx="12"/>
          </p:nvPr>
        </p:nvSpPr>
        <p:spPr>
          <a:xfrm>
            <a:off x="6590385" y="6466632"/>
            <a:ext cx="2133599" cy="365099"/>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chemeClr val="tx1"/>
                </a:solidFill>
                <a:latin typeface="Cabin"/>
                <a:ea typeface="Cabin"/>
                <a:cs typeface="Cabin"/>
                <a:sym typeface="Cabin"/>
              </a:rPr>
              <a:t>16</a:t>
            </a:fld>
            <a:endParaRPr sz="1200" b="0" i="0" u="none" strike="noStrike" cap="none" dirty="0">
              <a:solidFill>
                <a:schemeClr val="tx1"/>
              </a:solidFill>
              <a:latin typeface="Cabin"/>
              <a:ea typeface="Cabin"/>
              <a:cs typeface="Cabin"/>
              <a:sym typeface="Cabin"/>
            </a:endParaRPr>
          </a:p>
        </p:txBody>
      </p:sp>
      <p:sp>
        <p:nvSpPr>
          <p:cNvPr id="580" name="Shape 580"/>
          <p:cNvSpPr/>
          <p:nvPr/>
        </p:nvSpPr>
        <p:spPr>
          <a:xfrm>
            <a:off x="3112530" y="1471109"/>
            <a:ext cx="1930500" cy="2202000"/>
          </a:xfrm>
          <a:prstGeom prst="ellipse">
            <a:avLst/>
          </a:prstGeom>
          <a:solidFill>
            <a:srgbClr val="FAE051"/>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81" name="Shape 581"/>
          <p:cNvSpPr/>
          <p:nvPr/>
        </p:nvSpPr>
        <p:spPr>
          <a:xfrm>
            <a:off x="186049" y="1070500"/>
            <a:ext cx="2590200" cy="1569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Font typeface="Arial"/>
              <a:buNone/>
            </a:pPr>
            <a:r>
              <a:rPr lang="en-US" sz="2000" b="0" i="0" u="none" strike="noStrike" cap="none" dirty="0">
                <a:solidFill>
                  <a:srgbClr val="000000"/>
                </a:solidFill>
                <a:latin typeface="Arial"/>
                <a:ea typeface="Arial"/>
                <a:cs typeface="Arial"/>
                <a:sym typeface="Arial"/>
              </a:rPr>
              <a:t>Services we can develop with repositories today</a:t>
            </a:r>
            <a:endParaRPr dirty="0"/>
          </a:p>
        </p:txBody>
      </p:sp>
      <p:sp>
        <p:nvSpPr>
          <p:cNvPr id="582" name="Shape 582"/>
          <p:cNvSpPr/>
          <p:nvPr/>
        </p:nvSpPr>
        <p:spPr>
          <a:xfrm>
            <a:off x="3673622" y="2707897"/>
            <a:ext cx="808408" cy="828572"/>
          </a:xfrm>
          <a:prstGeom prst="ellipse">
            <a:avLst/>
          </a:prstGeom>
          <a:solidFill>
            <a:srgbClr val="FFFF00"/>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cxnSp>
        <p:nvCxnSpPr>
          <p:cNvPr id="583" name="Shape 583"/>
          <p:cNvCxnSpPr/>
          <p:nvPr/>
        </p:nvCxnSpPr>
        <p:spPr>
          <a:xfrm>
            <a:off x="1909058" y="2286000"/>
            <a:ext cx="1999658" cy="790075"/>
          </a:xfrm>
          <a:prstGeom prst="straightConnector1">
            <a:avLst/>
          </a:prstGeom>
          <a:noFill/>
          <a:ln w="9525" cap="flat" cmpd="sng">
            <a:solidFill>
              <a:schemeClr val="dk2"/>
            </a:solidFill>
            <a:prstDash val="solid"/>
            <a:round/>
            <a:headEnd type="none" w="sm" len="sm"/>
            <a:tailEnd type="none" w="sm" len="sm"/>
          </a:ln>
        </p:spPr>
      </p:cxnSp>
      <p:cxnSp>
        <p:nvCxnSpPr>
          <p:cNvPr id="584" name="Shape 584"/>
          <p:cNvCxnSpPr/>
          <p:nvPr/>
        </p:nvCxnSpPr>
        <p:spPr>
          <a:xfrm rot="10800000" flipH="1">
            <a:off x="4843406" y="2048933"/>
            <a:ext cx="1214493" cy="488248"/>
          </a:xfrm>
          <a:prstGeom prst="straightConnector1">
            <a:avLst/>
          </a:prstGeom>
          <a:noFill/>
          <a:ln w="9525" cap="flat" cmpd="sng">
            <a:solidFill>
              <a:schemeClr val="dk2"/>
            </a:solidFill>
            <a:prstDash val="solid"/>
            <a:round/>
            <a:headEnd type="none" w="sm" len="sm"/>
            <a:tailEnd type="none" w="sm" len="sm"/>
          </a:ln>
        </p:spPr>
      </p:cxnSp>
      <p:sp>
        <p:nvSpPr>
          <p:cNvPr id="585" name="Shape 585"/>
          <p:cNvSpPr/>
          <p:nvPr/>
        </p:nvSpPr>
        <p:spPr>
          <a:xfrm>
            <a:off x="1190950" y="5688248"/>
            <a:ext cx="538800" cy="588300"/>
          </a:xfrm>
          <a:prstGeom prst="can">
            <a:avLst>
              <a:gd name="adj" fmla="val 25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86" name="Shape 586"/>
          <p:cNvSpPr/>
          <p:nvPr/>
        </p:nvSpPr>
        <p:spPr>
          <a:xfrm>
            <a:off x="2321375" y="5688248"/>
            <a:ext cx="538800" cy="588300"/>
          </a:xfrm>
          <a:prstGeom prst="can">
            <a:avLst>
              <a:gd name="adj" fmla="val 25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87" name="Shape 587"/>
          <p:cNvSpPr/>
          <p:nvPr/>
        </p:nvSpPr>
        <p:spPr>
          <a:xfrm>
            <a:off x="1876202" y="5848178"/>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88" name="Shape 588"/>
          <p:cNvSpPr/>
          <p:nvPr/>
        </p:nvSpPr>
        <p:spPr>
          <a:xfrm>
            <a:off x="2015448" y="5848178"/>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89" name="Shape 589"/>
          <p:cNvSpPr/>
          <p:nvPr/>
        </p:nvSpPr>
        <p:spPr>
          <a:xfrm>
            <a:off x="2149098" y="5848176"/>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0" name="Shape 590"/>
          <p:cNvSpPr txBox="1"/>
          <p:nvPr/>
        </p:nvSpPr>
        <p:spPr>
          <a:xfrm>
            <a:off x="338426" y="5113125"/>
            <a:ext cx="18108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a:solidFill>
                  <a:srgbClr val="000000"/>
                </a:solidFill>
                <a:latin typeface="Arial"/>
                <a:ea typeface="Arial"/>
                <a:cs typeface="Arial"/>
                <a:sym typeface="Arial"/>
              </a:rPr>
              <a:t>Persistence layer</a:t>
            </a:r>
            <a:endParaRPr/>
          </a:p>
        </p:txBody>
      </p:sp>
      <p:sp>
        <p:nvSpPr>
          <p:cNvPr id="591" name="Shape 591"/>
          <p:cNvSpPr/>
          <p:nvPr/>
        </p:nvSpPr>
        <p:spPr>
          <a:xfrm>
            <a:off x="6385250" y="5705902"/>
            <a:ext cx="538800" cy="588300"/>
          </a:xfrm>
          <a:prstGeom prst="can">
            <a:avLst>
              <a:gd name="adj" fmla="val 25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2" name="Shape 592"/>
          <p:cNvSpPr/>
          <p:nvPr/>
        </p:nvSpPr>
        <p:spPr>
          <a:xfrm>
            <a:off x="7515675" y="5705902"/>
            <a:ext cx="538800" cy="588300"/>
          </a:xfrm>
          <a:prstGeom prst="can">
            <a:avLst>
              <a:gd name="adj" fmla="val 25000"/>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3" name="Shape 593"/>
          <p:cNvSpPr/>
          <p:nvPr/>
        </p:nvSpPr>
        <p:spPr>
          <a:xfrm>
            <a:off x="7070503" y="5865848"/>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4" name="Shape 594"/>
          <p:cNvSpPr/>
          <p:nvPr/>
        </p:nvSpPr>
        <p:spPr>
          <a:xfrm>
            <a:off x="7209748" y="5865848"/>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5" name="Shape 595"/>
          <p:cNvSpPr/>
          <p:nvPr/>
        </p:nvSpPr>
        <p:spPr>
          <a:xfrm>
            <a:off x="7343398" y="5865846"/>
            <a:ext cx="34289" cy="64169"/>
          </a:xfrm>
          <a:prstGeom prst="ellipse">
            <a:avLst/>
          </a:prstGeom>
          <a:solidFill>
            <a:schemeClr val="dk2"/>
          </a:solid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596" name="Shape 596"/>
          <p:cNvSpPr txBox="1"/>
          <p:nvPr/>
        </p:nvSpPr>
        <p:spPr>
          <a:xfrm>
            <a:off x="5494625" y="5198525"/>
            <a:ext cx="1610099"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a:solidFill>
                  <a:srgbClr val="000000"/>
                </a:solidFill>
                <a:latin typeface="Arial"/>
                <a:ea typeface="Arial"/>
                <a:cs typeface="Arial"/>
                <a:sym typeface="Arial"/>
              </a:rPr>
              <a:t>Persistence layer</a:t>
            </a:r>
            <a:endParaRPr/>
          </a:p>
        </p:txBody>
      </p:sp>
      <p:sp>
        <p:nvSpPr>
          <p:cNvPr id="597" name="Shape 597"/>
          <p:cNvSpPr/>
          <p:nvPr/>
        </p:nvSpPr>
        <p:spPr>
          <a:xfrm>
            <a:off x="389790" y="4622800"/>
            <a:ext cx="3283830" cy="439515"/>
          </a:xfrm>
          <a:prstGeom prst="rect">
            <a:avLst/>
          </a:prstGeom>
          <a:solidFill>
            <a:srgbClr val="45CBFF"/>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400" b="0" i="0" u="none" strike="noStrike" cap="none">
                <a:solidFill>
                  <a:schemeClr val="dk2"/>
                </a:solidFill>
                <a:latin typeface="Arial"/>
                <a:ea typeface="Arial"/>
                <a:cs typeface="Arial"/>
                <a:sym typeface="Arial"/>
              </a:rPr>
              <a:t>Interoperability</a:t>
            </a:r>
            <a:endParaRPr/>
          </a:p>
        </p:txBody>
      </p:sp>
      <p:sp>
        <p:nvSpPr>
          <p:cNvPr id="598" name="Shape 598"/>
          <p:cNvSpPr/>
          <p:nvPr/>
        </p:nvSpPr>
        <p:spPr>
          <a:xfrm>
            <a:off x="5053224" y="4624875"/>
            <a:ext cx="3818400" cy="439500"/>
          </a:xfrm>
          <a:prstGeom prst="rect">
            <a:avLst/>
          </a:prstGeom>
          <a:solidFill>
            <a:srgbClr val="45CBFF"/>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400" b="0" i="0" u="none" strike="noStrike" cap="none">
                <a:solidFill>
                  <a:schemeClr val="dk2"/>
                </a:solidFill>
                <a:latin typeface="Arial"/>
                <a:ea typeface="Arial"/>
                <a:cs typeface="Arial"/>
                <a:sym typeface="Arial"/>
              </a:rPr>
              <a:t>Interoperability</a:t>
            </a:r>
            <a:endParaRPr/>
          </a:p>
        </p:txBody>
      </p:sp>
      <p:sp>
        <p:nvSpPr>
          <p:cNvPr id="599" name="Shape 599"/>
          <p:cNvSpPr/>
          <p:nvPr/>
        </p:nvSpPr>
        <p:spPr>
          <a:xfrm>
            <a:off x="5040502" y="3881275"/>
            <a:ext cx="1251900" cy="5883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Metadata</a:t>
            </a:r>
            <a:endParaRPr/>
          </a:p>
        </p:txBody>
      </p:sp>
      <p:sp>
        <p:nvSpPr>
          <p:cNvPr id="600" name="Shape 600"/>
          <p:cNvSpPr/>
          <p:nvPr/>
        </p:nvSpPr>
        <p:spPr>
          <a:xfrm>
            <a:off x="5040499" y="2882050"/>
            <a:ext cx="1075200" cy="6606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Usage interactions and metrics</a:t>
            </a:r>
            <a:endParaRPr/>
          </a:p>
        </p:txBody>
      </p:sp>
      <p:sp>
        <p:nvSpPr>
          <p:cNvPr id="601" name="Shape 601"/>
          <p:cNvSpPr/>
          <p:nvPr/>
        </p:nvSpPr>
        <p:spPr>
          <a:xfrm>
            <a:off x="6115673" y="3881275"/>
            <a:ext cx="808500" cy="5883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Content</a:t>
            </a:r>
            <a:endParaRPr/>
          </a:p>
        </p:txBody>
      </p:sp>
      <p:sp>
        <p:nvSpPr>
          <p:cNvPr id="602" name="Shape 602"/>
          <p:cNvSpPr/>
          <p:nvPr/>
        </p:nvSpPr>
        <p:spPr>
          <a:xfrm>
            <a:off x="6922850" y="3881285"/>
            <a:ext cx="989248" cy="588361"/>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Links between resources</a:t>
            </a:r>
            <a:endParaRPr/>
          </a:p>
        </p:txBody>
      </p:sp>
      <p:sp>
        <p:nvSpPr>
          <p:cNvPr id="603" name="Shape 603"/>
          <p:cNvSpPr/>
          <p:nvPr/>
        </p:nvSpPr>
        <p:spPr>
          <a:xfrm>
            <a:off x="7910866" y="3869935"/>
            <a:ext cx="955788" cy="599711"/>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Notifications</a:t>
            </a:r>
            <a:endParaRPr/>
          </a:p>
        </p:txBody>
      </p:sp>
      <p:sp>
        <p:nvSpPr>
          <p:cNvPr id="604" name="Shape 604"/>
          <p:cNvSpPr/>
          <p:nvPr/>
        </p:nvSpPr>
        <p:spPr>
          <a:xfrm>
            <a:off x="5040500" y="3542625"/>
            <a:ext cx="3818399" cy="3294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400" b="0" i="0" u="none" strike="noStrike" cap="none">
                <a:solidFill>
                  <a:schemeClr val="dk2"/>
                </a:solidFill>
                <a:latin typeface="Arial"/>
                <a:ea typeface="Arial"/>
                <a:cs typeface="Arial"/>
                <a:sym typeface="Arial"/>
              </a:rPr>
              <a:t>Global sign-on</a:t>
            </a:r>
            <a:endParaRPr/>
          </a:p>
        </p:txBody>
      </p:sp>
      <p:sp>
        <p:nvSpPr>
          <p:cNvPr id="605" name="Shape 605"/>
          <p:cNvSpPr/>
          <p:nvPr/>
        </p:nvSpPr>
        <p:spPr>
          <a:xfrm>
            <a:off x="6065600" y="2881400"/>
            <a:ext cx="1075200" cy="6606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Comments</a:t>
            </a:r>
            <a:endParaRPr/>
          </a:p>
        </p:txBody>
      </p:sp>
      <p:sp>
        <p:nvSpPr>
          <p:cNvPr id="606" name="Shape 606"/>
          <p:cNvSpPr/>
          <p:nvPr/>
        </p:nvSpPr>
        <p:spPr>
          <a:xfrm>
            <a:off x="7086725" y="2881400"/>
            <a:ext cx="955800" cy="660600"/>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000" b="0" i="0" u="none" strike="noStrike" cap="none">
                <a:solidFill>
                  <a:schemeClr val="dk2"/>
                </a:solidFill>
                <a:latin typeface="Arial"/>
                <a:ea typeface="Arial"/>
                <a:cs typeface="Arial"/>
                <a:sym typeface="Arial"/>
              </a:rPr>
              <a:t>Peer-reviews</a:t>
            </a:r>
            <a:endParaRPr/>
          </a:p>
        </p:txBody>
      </p:sp>
      <p:sp>
        <p:nvSpPr>
          <p:cNvPr id="607" name="Shape 607"/>
          <p:cNvSpPr/>
          <p:nvPr/>
        </p:nvSpPr>
        <p:spPr>
          <a:xfrm>
            <a:off x="8033614" y="2883271"/>
            <a:ext cx="825309" cy="660562"/>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100" b="0" i="0" u="none" strike="noStrike" cap="none">
                <a:solidFill>
                  <a:schemeClr val="dk2"/>
                </a:solidFill>
                <a:latin typeface="Arial"/>
                <a:ea typeface="Arial"/>
                <a:cs typeface="Arial"/>
                <a:sym typeface="Arial"/>
              </a:rPr>
              <a:t>Messages</a:t>
            </a:r>
            <a:endParaRPr/>
          </a:p>
        </p:txBody>
      </p:sp>
      <p:sp>
        <p:nvSpPr>
          <p:cNvPr id="608" name="Shape 608"/>
          <p:cNvSpPr/>
          <p:nvPr/>
        </p:nvSpPr>
        <p:spPr>
          <a:xfrm>
            <a:off x="383542" y="3927782"/>
            <a:ext cx="3276108" cy="440263"/>
          </a:xfrm>
          <a:prstGeom prst="rect">
            <a:avLst/>
          </a:prstGeom>
          <a:solidFill>
            <a:srgbClr val="FFF6D4"/>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400" b="0" i="0" u="none" strike="noStrike" cap="none">
                <a:solidFill>
                  <a:schemeClr val="dk2"/>
                </a:solidFill>
                <a:latin typeface="Arial"/>
                <a:ea typeface="Arial"/>
                <a:cs typeface="Arial"/>
                <a:sym typeface="Arial"/>
              </a:rPr>
              <a:t>Metadata</a:t>
            </a:r>
            <a:endParaRPr/>
          </a:p>
        </p:txBody>
      </p:sp>
      <p:sp>
        <p:nvSpPr>
          <p:cNvPr id="609" name="Shape 609"/>
          <p:cNvSpPr/>
          <p:nvPr/>
        </p:nvSpPr>
        <p:spPr>
          <a:xfrm>
            <a:off x="6151392" y="1059398"/>
            <a:ext cx="2313642" cy="15696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Font typeface="Arial"/>
              <a:buNone/>
            </a:pPr>
            <a:r>
              <a:rPr lang="en-US" sz="2000" b="0" i="0" u="none" strike="noStrike" cap="none" dirty="0">
                <a:solidFill>
                  <a:srgbClr val="000000"/>
                </a:solidFill>
                <a:latin typeface="Arial"/>
                <a:ea typeface="Arial"/>
                <a:cs typeface="Arial"/>
                <a:sym typeface="Arial"/>
              </a:rPr>
              <a:t>Services we can develop with the next generation of repositories</a:t>
            </a:r>
            <a:endParaRPr dirty="0"/>
          </a:p>
        </p:txBody>
      </p:sp>
      <p:sp>
        <p:nvSpPr>
          <p:cNvPr id="610" name="Shape 610"/>
          <p:cNvSpPr txBox="1"/>
          <p:nvPr/>
        </p:nvSpPr>
        <p:spPr>
          <a:xfrm>
            <a:off x="4406732" y="-21917"/>
            <a:ext cx="4736738" cy="720090"/>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B71A8B"/>
              </a:buClr>
              <a:buFont typeface="Corbel"/>
              <a:buNone/>
            </a:pPr>
            <a:r>
              <a:rPr lang="en-US" sz="2800" b="1" i="0" u="none" strike="noStrike" cap="none">
                <a:solidFill>
                  <a:srgbClr val="B71A8B"/>
                </a:solidFill>
                <a:latin typeface="Corbel"/>
                <a:ea typeface="Corbel"/>
                <a:cs typeface="Corbel"/>
                <a:sym typeface="Corbel"/>
              </a:rPr>
              <a:t>Next generation repositories</a:t>
            </a:r>
            <a:endParaRPr/>
          </a:p>
        </p:txBody>
      </p:sp>
      <p:sp>
        <p:nvSpPr>
          <p:cNvPr id="611" name="Shape 611"/>
          <p:cNvSpPr txBox="1"/>
          <p:nvPr/>
        </p:nvSpPr>
        <p:spPr>
          <a:xfrm>
            <a:off x="325571" y="3506500"/>
            <a:ext cx="1930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a:solidFill>
                  <a:srgbClr val="000000"/>
                </a:solidFill>
                <a:latin typeface="Arial"/>
                <a:ea typeface="Arial"/>
                <a:cs typeface="Arial"/>
                <a:sym typeface="Arial"/>
              </a:rPr>
              <a:t>Conceptual layer</a:t>
            </a:r>
            <a:endParaRPr/>
          </a:p>
        </p:txBody>
      </p:sp>
      <p:sp>
        <p:nvSpPr>
          <p:cNvPr id="612" name="Shape 612"/>
          <p:cNvSpPr txBox="1"/>
          <p:nvPr/>
        </p:nvSpPr>
        <p:spPr>
          <a:xfrm>
            <a:off x="5491750" y="2524575"/>
            <a:ext cx="17181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a:solidFill>
                  <a:srgbClr val="000000"/>
                </a:solidFill>
                <a:latin typeface="Arial"/>
                <a:ea typeface="Arial"/>
                <a:cs typeface="Arial"/>
                <a:sym typeface="Arial"/>
              </a:rPr>
              <a:t>Conceptual layer</a:t>
            </a:r>
            <a:endParaRPr/>
          </a:p>
        </p:txBody>
      </p:sp>
      <p:sp>
        <p:nvSpPr>
          <p:cNvPr id="2" name="TextBox 1"/>
          <p:cNvSpPr txBox="1"/>
          <p:nvPr/>
        </p:nvSpPr>
        <p:spPr>
          <a:xfrm>
            <a:off x="3564179" y="6545353"/>
            <a:ext cx="1292391" cy="307777"/>
          </a:xfrm>
          <a:prstGeom prst="rect">
            <a:avLst/>
          </a:prstGeom>
          <a:noFill/>
        </p:spPr>
        <p:txBody>
          <a:bodyPr wrap="none" rtlCol="0">
            <a:spAutoFit/>
          </a:bodyPr>
          <a:lstStyle/>
          <a:p>
            <a:pPr algn="ctr"/>
            <a:r>
              <a:rPr lang="en-US" dirty="0"/>
              <a:t>B</a:t>
            </a:r>
            <a:r>
              <a:rPr lang="en-US" dirty="0" smtClean="0"/>
              <a:t>y </a:t>
            </a:r>
            <a:r>
              <a:rPr lang="en-US" dirty="0" err="1" smtClean="0"/>
              <a:t>Petr</a:t>
            </a:r>
            <a:r>
              <a:rPr lang="en-US" dirty="0" smtClean="0"/>
              <a:t> </a:t>
            </a:r>
            <a:r>
              <a:rPr lang="en-US" dirty="0" err="1" smtClean="0"/>
              <a:t>Knoth</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720"/>
        <p:cNvGrpSpPr/>
        <p:nvPr/>
      </p:nvGrpSpPr>
      <p:grpSpPr>
        <a:xfrm>
          <a:off x="0" y="0"/>
          <a:ext cx="0" cy="0"/>
          <a:chOff x="0" y="0"/>
          <a:chExt cx="0" cy="0"/>
        </a:xfrm>
      </p:grpSpPr>
      <p:sp>
        <p:nvSpPr>
          <p:cNvPr id="722" name="Shape 722"/>
          <p:cNvSpPr txBox="1">
            <a:spLocks noGrp="1"/>
          </p:cNvSpPr>
          <p:nvPr>
            <p:ph type="body" idx="1"/>
          </p:nvPr>
        </p:nvSpPr>
        <p:spPr>
          <a:xfrm>
            <a:off x="406473" y="1826924"/>
            <a:ext cx="8473117" cy="4414837"/>
          </a:xfrm>
          <a:prstGeom prst="rect">
            <a:avLst/>
          </a:prstGeom>
          <a:noFill/>
          <a:ln>
            <a:noFill/>
          </a:ln>
        </p:spPr>
        <p:txBody>
          <a:bodyPr spcFirstLastPara="1" wrap="square" lIns="91425" tIns="91425" rIns="91425" bIns="91425" anchor="t" anchorCtr="0">
            <a:noAutofit/>
          </a:bodyPr>
          <a:lstStyle/>
          <a:p>
            <a:pPr marL="685800" indent="-342900">
              <a:spcBef>
                <a:spcPts val="600"/>
              </a:spcBef>
              <a:spcAft>
                <a:spcPts val="600"/>
              </a:spcAft>
            </a:pPr>
            <a:r>
              <a:rPr lang="en-US" sz="2400" b="0" i="0" u="none" strike="noStrike" cap="none" dirty="0" smtClean="0">
                <a:solidFill>
                  <a:srgbClr val="002060"/>
                </a:solidFill>
                <a:latin typeface="Calibri"/>
                <a:cs typeface="Calibri"/>
                <a:sym typeface="Cabin"/>
              </a:rPr>
              <a:t>In </a:t>
            </a:r>
            <a:r>
              <a:rPr lang="en-US" sz="2400" b="0" i="0" u="none" strike="noStrike" cap="none" dirty="0">
                <a:solidFill>
                  <a:srgbClr val="002060"/>
                </a:solidFill>
                <a:latin typeface="Calibri"/>
                <a:cs typeface="Calibri"/>
                <a:sym typeface="Cabin"/>
              </a:rPr>
              <a:t>the past years we have focused on interoperability at the </a:t>
            </a:r>
            <a:r>
              <a:rPr lang="en-US" sz="2400" b="0" i="0" u="none" strike="noStrike" cap="none" dirty="0" smtClean="0">
                <a:solidFill>
                  <a:srgbClr val="002060"/>
                </a:solidFill>
                <a:latin typeface="Calibri"/>
                <a:cs typeface="Calibri"/>
                <a:sym typeface="Cabin"/>
              </a:rPr>
              <a:t>repository </a:t>
            </a:r>
            <a:r>
              <a:rPr lang="en-US" sz="2400" b="0" i="0" u="none" strike="noStrike" cap="none" dirty="0">
                <a:solidFill>
                  <a:srgbClr val="002060"/>
                </a:solidFill>
                <a:latin typeface="Calibri"/>
                <a:cs typeface="Calibri"/>
                <a:sym typeface="Cabin"/>
              </a:rPr>
              <a:t>level, now we need interoperability at the resource level (and below)</a:t>
            </a:r>
            <a:endParaRPr sz="2400" dirty="0">
              <a:latin typeface="Calibri"/>
              <a:cs typeface="Calibri"/>
            </a:endParaRPr>
          </a:p>
          <a:p>
            <a:pPr marL="685800" indent="-342900">
              <a:spcBef>
                <a:spcPts val="600"/>
              </a:spcBef>
              <a:spcAft>
                <a:spcPts val="600"/>
              </a:spcAft>
            </a:pPr>
            <a:r>
              <a:rPr lang="en-US" sz="2400" b="0" i="0" u="none" strike="noStrike" cap="none" dirty="0">
                <a:solidFill>
                  <a:srgbClr val="002060"/>
                </a:solidFill>
                <a:latin typeface="Calibri"/>
                <a:cs typeface="Calibri"/>
                <a:sym typeface="Cabin"/>
              </a:rPr>
              <a:t>Resources need to talk to each other to be reusable, this in turn will make the repositories the basis of a global scholarly ecosystem</a:t>
            </a:r>
            <a:endParaRPr sz="2400" dirty="0">
              <a:latin typeface="Calibri"/>
              <a:cs typeface="Calibri"/>
            </a:endParaRPr>
          </a:p>
        </p:txBody>
      </p:sp>
      <p:sp>
        <p:nvSpPr>
          <p:cNvPr id="12"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17</a:t>
            </a:fld>
            <a:endParaRPr sz="1200" b="0" i="0" u="none" strike="noStrike" cap="none" dirty="0">
              <a:solidFill>
                <a:srgbClr val="FFFFFF"/>
              </a:solidFill>
              <a:latin typeface="Cabin"/>
              <a:ea typeface="Cabin"/>
              <a:cs typeface="Cabin"/>
              <a:sym typeface="Cabin"/>
            </a:endParaRPr>
          </a:p>
        </p:txBody>
      </p:sp>
      <p:sp>
        <p:nvSpPr>
          <p:cNvPr id="9" name="TextBox 8"/>
          <p:cNvSpPr txBox="1"/>
          <p:nvPr/>
        </p:nvSpPr>
        <p:spPr>
          <a:xfrm>
            <a:off x="2944500" y="6447291"/>
            <a:ext cx="2988694" cy="307777"/>
          </a:xfrm>
          <a:prstGeom prst="rect">
            <a:avLst/>
          </a:prstGeom>
          <a:noFill/>
        </p:spPr>
        <p:txBody>
          <a:bodyPr wrap="none" rtlCol="0">
            <a:spAutoFit/>
          </a:bodyPr>
          <a:lstStyle/>
          <a:p>
            <a:r>
              <a:rPr lang="en-US" dirty="0" smtClean="0">
                <a:solidFill>
                  <a:schemeClr val="bg1"/>
                </a:solidFill>
              </a:rPr>
              <a:t>By Andrea </a:t>
            </a:r>
            <a:r>
              <a:rPr lang="en-US" dirty="0" err="1" smtClean="0">
                <a:solidFill>
                  <a:schemeClr val="bg1"/>
                </a:solidFill>
              </a:rPr>
              <a:t>Bollini</a:t>
            </a:r>
            <a:r>
              <a:rPr lang="en-US" dirty="0" smtClean="0">
                <a:solidFill>
                  <a:schemeClr val="bg1"/>
                </a:solidFill>
              </a:rPr>
              <a:t> and David Wilcox </a:t>
            </a:r>
            <a:endParaRPr lang="en-US" dirty="0">
              <a:solidFill>
                <a:schemeClr val="bg1"/>
              </a:solidFill>
            </a:endParaRPr>
          </a:p>
        </p:txBody>
      </p:sp>
      <p:pic>
        <p:nvPicPr>
          <p:cNvPr id="3" name="Picture 2"/>
          <p:cNvPicPr>
            <a:picLocks noChangeAspect="1"/>
          </p:cNvPicPr>
          <p:nvPr/>
        </p:nvPicPr>
        <p:blipFill>
          <a:blip r:embed="rId3"/>
          <a:stretch>
            <a:fillRect/>
          </a:stretch>
        </p:blipFill>
        <p:spPr>
          <a:xfrm>
            <a:off x="3312773" y="4652941"/>
            <a:ext cx="2517451" cy="1675250"/>
          </a:xfrm>
          <a:prstGeom prst="rect">
            <a:avLst/>
          </a:prstGeom>
        </p:spPr>
      </p:pic>
      <p:sp>
        <p:nvSpPr>
          <p:cNvPr id="2" name="タイトル 1"/>
          <p:cNvSpPr>
            <a:spLocks noGrp="1"/>
          </p:cNvSpPr>
          <p:nvPr>
            <p:ph type="title"/>
          </p:nvPr>
        </p:nvSpPr>
        <p:spPr>
          <a:xfrm>
            <a:off x="1097279" y="274637"/>
            <a:ext cx="6199813" cy="633412"/>
          </a:xfrm>
        </p:spPr>
        <p:txBody>
          <a:bodyPr/>
          <a:lstStyle/>
          <a:p>
            <a:r>
              <a:rPr kumimoji="1" lang="en-US" altLang="ja-JP" dirty="0"/>
              <a:t>A </a:t>
            </a:r>
            <a:r>
              <a:rPr kumimoji="1" lang="en-US" altLang="ja-JP" dirty="0" smtClean="0"/>
              <a:t>New Level </a:t>
            </a:r>
            <a:r>
              <a:rPr kumimoji="1" lang="en-US" altLang="ja-JP" dirty="0"/>
              <a:t>of </a:t>
            </a:r>
            <a:r>
              <a:rPr kumimoji="1" lang="en-US" altLang="ja-JP" dirty="0" smtClean="0"/>
              <a:t>Interoperability</a:t>
            </a:r>
            <a:endParaRPr kumimoji="1" lang="ja-JP" alt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705"/>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2800" dirty="0"/>
              <a:t>Three </a:t>
            </a:r>
            <a:r>
              <a:rPr kumimoji="1" lang="en-US" altLang="ja-JP" sz="2800" dirty="0" smtClean="0"/>
              <a:t>Vertical Discovery Mechanisms</a:t>
            </a:r>
            <a:endParaRPr kumimoji="1" lang="ja-JP" altLang="en-US" sz="2800" dirty="0"/>
          </a:p>
        </p:txBody>
      </p:sp>
      <p:sp>
        <p:nvSpPr>
          <p:cNvPr id="707" name="Shape 70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736600" indent="-457200">
              <a:lnSpc>
                <a:spcPct val="90000"/>
              </a:lnSpc>
              <a:spcBef>
                <a:spcPts val="600"/>
              </a:spcBef>
              <a:spcAft>
                <a:spcPts val="600"/>
              </a:spcAft>
              <a:buClr>
                <a:schemeClr val="accent1"/>
              </a:buClr>
              <a:buSzPts val="3632"/>
            </a:pPr>
            <a:r>
              <a:rPr lang="en-US" sz="2800" dirty="0" smtClean="0">
                <a:solidFill>
                  <a:schemeClr val="tx1"/>
                </a:solidFill>
                <a:latin typeface="Calibri"/>
                <a:ea typeface="Corbel"/>
                <a:cs typeface="Calibri"/>
                <a:sym typeface="Corbel"/>
              </a:rPr>
              <a:t>Batch </a:t>
            </a:r>
            <a:r>
              <a:rPr lang="en-US" sz="2800" dirty="0">
                <a:solidFill>
                  <a:schemeClr val="tx1"/>
                </a:solidFill>
                <a:latin typeface="Calibri"/>
                <a:ea typeface="Corbel"/>
                <a:cs typeface="Calibri"/>
                <a:sym typeface="Corbel"/>
              </a:rPr>
              <a:t>– Transferring bulk data</a:t>
            </a:r>
            <a:endParaRPr lang="en-US" sz="2800" dirty="0">
              <a:solidFill>
                <a:schemeClr val="tx1"/>
              </a:solidFill>
              <a:latin typeface="Calibri"/>
              <a:cs typeface="Calibri"/>
            </a:endParaRPr>
          </a:p>
          <a:p>
            <a:pPr marL="736600" indent="-457200">
              <a:lnSpc>
                <a:spcPct val="90000"/>
              </a:lnSpc>
              <a:spcBef>
                <a:spcPts val="600"/>
              </a:spcBef>
              <a:spcAft>
                <a:spcPts val="600"/>
              </a:spcAft>
              <a:buClr>
                <a:schemeClr val="accent1"/>
              </a:buClr>
              <a:buSzPts val="3632"/>
            </a:pPr>
            <a:r>
              <a:rPr lang="en-US" sz="2800" dirty="0">
                <a:solidFill>
                  <a:schemeClr val="tx1"/>
                </a:solidFill>
                <a:latin typeface="Calibri"/>
                <a:ea typeface="Corbel"/>
                <a:cs typeface="Calibri"/>
                <a:sym typeface="Corbel"/>
              </a:rPr>
              <a:t>Navigation – Helping robots to find resources in repositories by means of navigation</a:t>
            </a:r>
            <a:endParaRPr lang="en-US" sz="2800" dirty="0">
              <a:solidFill>
                <a:schemeClr val="tx1"/>
              </a:solidFill>
              <a:latin typeface="Calibri"/>
              <a:cs typeface="Calibri"/>
            </a:endParaRPr>
          </a:p>
          <a:p>
            <a:pPr marL="736600" indent="-457200">
              <a:lnSpc>
                <a:spcPct val="90000"/>
              </a:lnSpc>
              <a:spcBef>
                <a:spcPts val="600"/>
              </a:spcBef>
              <a:spcAft>
                <a:spcPts val="600"/>
              </a:spcAft>
              <a:buClr>
                <a:schemeClr val="accent1"/>
              </a:buClr>
              <a:buSzPts val="3632"/>
            </a:pPr>
            <a:r>
              <a:rPr lang="en-US" sz="2800" dirty="0">
                <a:solidFill>
                  <a:schemeClr val="tx1"/>
                </a:solidFill>
                <a:latin typeface="Calibri"/>
                <a:ea typeface="Corbel"/>
                <a:cs typeface="Calibri"/>
                <a:sym typeface="Corbel"/>
              </a:rPr>
              <a:t>Notification – Enabling robots to subscribe to changes in repositories </a:t>
            </a:r>
            <a:endParaRPr lang="en-US" sz="2800" dirty="0">
              <a:solidFill>
                <a:schemeClr val="tx1"/>
              </a:solidFill>
              <a:latin typeface="Calibri"/>
              <a:cs typeface="Calibri"/>
            </a:endParaRPr>
          </a:p>
          <a:p>
            <a:pPr marL="63500" marR="0" lvl="0" indent="0" algn="l" rtl="0">
              <a:lnSpc>
                <a:spcPct val="80000"/>
              </a:lnSpc>
              <a:spcBef>
                <a:spcPts val="0"/>
              </a:spcBef>
              <a:spcAft>
                <a:spcPts val="0"/>
              </a:spcAft>
              <a:buClr>
                <a:srgbClr val="002060"/>
              </a:buClr>
              <a:buSzPts val="2381"/>
              <a:buNone/>
            </a:pPr>
            <a:endParaRPr dirty="0"/>
          </a:p>
        </p:txBody>
      </p:sp>
      <p:sp>
        <p:nvSpPr>
          <p:cNvPr id="708" name="Shape 708"/>
          <p:cNvSpPr txBox="1">
            <a:spLocks noGrp="1"/>
          </p:cNvSpPr>
          <p:nvPr>
            <p:ph type="ftr" idx="11"/>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Cabin"/>
              <a:buNone/>
            </a:pPr>
            <a:endParaRPr sz="1200" b="0" i="0" u="none" strike="noStrike" cap="none">
              <a:solidFill>
                <a:schemeClr val="lt1"/>
              </a:solidFill>
              <a:latin typeface="Cabin"/>
              <a:ea typeface="Cabin"/>
              <a:cs typeface="Cabin"/>
              <a:sym typeface="Cabin"/>
            </a:endParaRPr>
          </a:p>
          <a:p>
            <a:pPr marL="0" marR="0" lvl="0" indent="0" algn="ctr" rtl="0">
              <a:lnSpc>
                <a:spcPct val="100000"/>
              </a:lnSpc>
              <a:spcBef>
                <a:spcPts val="0"/>
              </a:spcBef>
              <a:spcAft>
                <a:spcPts val="0"/>
              </a:spcAft>
              <a:buClr>
                <a:schemeClr val="dk1"/>
              </a:buClr>
              <a:buFont typeface="Calibri"/>
              <a:buNone/>
            </a:pPr>
            <a:endParaRPr sz="1800" b="0" i="0" u="none" strike="noStrike" cap="none">
              <a:solidFill>
                <a:schemeClr val="dk1"/>
              </a:solidFill>
              <a:latin typeface="Calibri"/>
              <a:ea typeface="Calibri"/>
              <a:cs typeface="Calibri"/>
              <a:sym typeface="Calibri"/>
            </a:endParaRPr>
          </a:p>
        </p:txBody>
      </p:sp>
      <p:sp>
        <p:nvSpPr>
          <p:cNvPr id="7" name="TextBox 6"/>
          <p:cNvSpPr txBox="1"/>
          <p:nvPr/>
        </p:nvSpPr>
        <p:spPr>
          <a:xfrm>
            <a:off x="3474790" y="6460518"/>
            <a:ext cx="1292391" cy="307777"/>
          </a:xfrm>
          <a:prstGeom prst="rect">
            <a:avLst/>
          </a:prstGeom>
          <a:noFill/>
        </p:spPr>
        <p:txBody>
          <a:bodyPr wrap="none" rtlCol="0">
            <a:spAutoFit/>
          </a:bodyPr>
          <a:lstStyle/>
          <a:p>
            <a:r>
              <a:rPr lang="en-US" dirty="0" smtClean="0">
                <a:solidFill>
                  <a:schemeClr val="bg1"/>
                </a:solidFill>
              </a:rPr>
              <a:t>By </a:t>
            </a:r>
            <a:r>
              <a:rPr lang="en-US" dirty="0" err="1" smtClean="0">
                <a:solidFill>
                  <a:schemeClr val="bg1"/>
                </a:solidFill>
              </a:rPr>
              <a:t>Petr</a:t>
            </a:r>
            <a:r>
              <a:rPr lang="en-US" dirty="0" smtClean="0">
                <a:solidFill>
                  <a:schemeClr val="bg1"/>
                </a:solidFill>
              </a:rPr>
              <a:t> </a:t>
            </a:r>
            <a:r>
              <a:rPr lang="en-US" dirty="0" err="1" smtClean="0">
                <a:solidFill>
                  <a:schemeClr val="bg1"/>
                </a:solidFill>
              </a:rPr>
              <a:t>Knoth</a:t>
            </a:r>
            <a:endParaRPr lang="en-US" dirty="0">
              <a:solidFill>
                <a:schemeClr val="bg1"/>
              </a:solidFill>
            </a:endParaRPr>
          </a:p>
        </p:txBody>
      </p:sp>
      <p:sp>
        <p:nvSpPr>
          <p:cNvPr id="10" name="Shape 840"/>
          <p:cNvSpPr txBox="1">
            <a:spLocks/>
          </p:cNvSpPr>
          <p:nvPr/>
        </p:nvSpPr>
        <p:spPr>
          <a:xfrm>
            <a:off x="6885118" y="6439861"/>
            <a:ext cx="2133599" cy="36509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Clr>
                <a:srgbClr val="FFFFFF"/>
              </a:buClr>
              <a:buFont typeface="Cabin"/>
              <a:buNone/>
            </a:pPr>
            <a:fld id="{00000000-1234-1234-1234-123412341234}" type="slidenum">
              <a:rPr lang="en-US" sz="1200" smtClean="0">
                <a:solidFill>
                  <a:srgbClr val="FFFFFF"/>
                </a:solidFill>
                <a:latin typeface="Cabin"/>
                <a:ea typeface="Cabin"/>
                <a:cs typeface="Cabin"/>
                <a:sym typeface="Cabin"/>
              </a:rPr>
              <a:pPr algn="r">
                <a:buClr>
                  <a:srgbClr val="FFFFFF"/>
                </a:buClr>
                <a:buFont typeface="Cabin"/>
                <a:buNone/>
              </a:pPr>
              <a:t>18</a:t>
            </a:fld>
            <a:endParaRPr lang="en-US" sz="1200" dirty="0">
              <a:solidFill>
                <a:srgbClr val="FFFFFF"/>
              </a:solidFill>
              <a:latin typeface="Cabin"/>
              <a:ea typeface="Cabin"/>
              <a:cs typeface="Cabin"/>
              <a:sym typeface="Cabin"/>
            </a:endParaRPr>
          </a:p>
        </p:txBody>
      </p:sp>
    </p:spTree>
    <p:extLst>
      <p:ext uri="{BB962C8B-B14F-4D97-AF65-F5344CB8AC3E}">
        <p14:creationId xmlns:p14="http://schemas.microsoft.com/office/powerpoint/2010/main" val="3919329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705"/>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Global </a:t>
            </a:r>
            <a:r>
              <a:rPr kumimoji="1" lang="en-US" altLang="ja-JP" dirty="0" smtClean="0"/>
              <a:t>Sign On</a:t>
            </a:r>
            <a:endParaRPr kumimoji="1" lang="ja-JP" altLang="en-US" dirty="0"/>
          </a:p>
        </p:txBody>
      </p:sp>
      <p:sp>
        <p:nvSpPr>
          <p:cNvPr id="707" name="Shape 70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79400" indent="0">
              <a:lnSpc>
                <a:spcPct val="90000"/>
              </a:lnSpc>
              <a:spcBef>
                <a:spcPts val="600"/>
              </a:spcBef>
              <a:spcAft>
                <a:spcPts val="600"/>
              </a:spcAft>
              <a:buClr>
                <a:schemeClr val="accent1"/>
              </a:buClr>
              <a:buSzPts val="3632"/>
              <a:buNone/>
            </a:pPr>
            <a:r>
              <a:rPr lang="en-US" sz="2800" b="1" i="1" dirty="0" smtClean="0">
                <a:solidFill>
                  <a:schemeClr val="bg2">
                    <a:lumMod val="75000"/>
                  </a:schemeClr>
                </a:solidFill>
                <a:latin typeface="Calibri"/>
                <a:ea typeface="Corbel"/>
                <a:cs typeface="Calibri"/>
                <a:sym typeface="Corbel"/>
              </a:rPr>
              <a:t>Global sign on</a:t>
            </a:r>
            <a:endParaRPr lang="en-US" sz="2800" b="1" i="1" dirty="0" smtClean="0">
              <a:solidFill>
                <a:schemeClr val="bg2">
                  <a:lumMod val="75000"/>
                </a:schemeClr>
              </a:solidFill>
              <a:latin typeface="Calibri"/>
              <a:cs typeface="Calibri"/>
            </a:endParaRPr>
          </a:p>
          <a:p>
            <a:pPr marL="279400" indent="0">
              <a:lnSpc>
                <a:spcPct val="90000"/>
              </a:lnSpc>
              <a:spcBef>
                <a:spcPts val="600"/>
              </a:spcBef>
              <a:spcAft>
                <a:spcPts val="600"/>
              </a:spcAft>
              <a:buClr>
                <a:schemeClr val="accent1"/>
              </a:buClr>
              <a:buSzPts val="3632"/>
              <a:buNone/>
            </a:pPr>
            <a:r>
              <a:rPr lang="en-US" sz="2800" i="1" dirty="0" smtClean="0">
                <a:solidFill>
                  <a:srgbClr val="000000"/>
                </a:solidFill>
                <a:latin typeface="Calibri"/>
                <a:ea typeface="Arial"/>
                <a:cs typeface="Calibri"/>
                <a:sym typeface="Arial"/>
              </a:rPr>
              <a:t>As </a:t>
            </a:r>
            <a:r>
              <a:rPr lang="en-US" sz="2800" i="1" dirty="0">
                <a:solidFill>
                  <a:srgbClr val="000000"/>
                </a:solidFill>
                <a:latin typeface="Calibri"/>
                <a:ea typeface="Arial"/>
                <a:cs typeface="Calibri"/>
                <a:sym typeface="Arial"/>
              </a:rPr>
              <a:t>a user, I want my repository to recognize me and other users so that I can be connected with other users who I know, leave comments and be informed of content that is of interest to </a:t>
            </a:r>
            <a:r>
              <a:rPr lang="en-US" sz="2800" i="1" dirty="0" smtClean="0">
                <a:solidFill>
                  <a:srgbClr val="000000"/>
                </a:solidFill>
                <a:latin typeface="Calibri"/>
                <a:ea typeface="Arial"/>
                <a:cs typeface="Calibri"/>
                <a:sym typeface="Arial"/>
              </a:rPr>
              <a:t>me.</a:t>
            </a:r>
            <a:endParaRPr lang="en-US" sz="2800" dirty="0">
              <a:latin typeface="Calibri"/>
              <a:cs typeface="Calibri"/>
            </a:endParaRPr>
          </a:p>
          <a:p>
            <a:pPr marL="63500" marR="0" lvl="0" indent="0" algn="l" rtl="0">
              <a:lnSpc>
                <a:spcPct val="80000"/>
              </a:lnSpc>
              <a:spcBef>
                <a:spcPts val="0"/>
              </a:spcBef>
              <a:spcAft>
                <a:spcPts val="0"/>
              </a:spcAft>
              <a:buClr>
                <a:srgbClr val="002060"/>
              </a:buClr>
              <a:buSzPts val="2381"/>
              <a:buNone/>
            </a:pPr>
            <a:endParaRPr dirty="0"/>
          </a:p>
        </p:txBody>
      </p:sp>
      <p:sp>
        <p:nvSpPr>
          <p:cNvPr id="708" name="Shape 708"/>
          <p:cNvSpPr txBox="1">
            <a:spLocks noGrp="1"/>
          </p:cNvSpPr>
          <p:nvPr>
            <p:ph type="ftr" idx="11"/>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Cabin"/>
              <a:buNone/>
            </a:pPr>
            <a:endParaRPr sz="1200" b="0" i="0" u="none" strike="noStrike" cap="none">
              <a:solidFill>
                <a:schemeClr val="lt1"/>
              </a:solidFill>
              <a:latin typeface="Cabin"/>
              <a:ea typeface="Cabin"/>
              <a:cs typeface="Cabin"/>
              <a:sym typeface="Cabin"/>
            </a:endParaRPr>
          </a:p>
          <a:p>
            <a:pPr marL="0" marR="0" lvl="0" indent="0" algn="ctr" rtl="0">
              <a:lnSpc>
                <a:spcPct val="100000"/>
              </a:lnSpc>
              <a:spcBef>
                <a:spcPts val="0"/>
              </a:spcBef>
              <a:spcAft>
                <a:spcPts val="0"/>
              </a:spcAft>
              <a:buClr>
                <a:schemeClr val="dk1"/>
              </a:buClr>
              <a:buFont typeface="Calibri"/>
              <a:buNone/>
            </a:pPr>
            <a:endParaRPr sz="1800" b="0" i="0" u="none" strike="noStrike" cap="none">
              <a:solidFill>
                <a:schemeClr val="dk1"/>
              </a:solidFill>
              <a:latin typeface="Calibri"/>
              <a:ea typeface="Calibri"/>
              <a:cs typeface="Calibri"/>
              <a:sym typeface="Calibri"/>
            </a:endParaRPr>
          </a:p>
        </p:txBody>
      </p:sp>
      <p:sp>
        <p:nvSpPr>
          <p:cNvPr id="7" name="TextBox 6"/>
          <p:cNvSpPr txBox="1"/>
          <p:nvPr/>
        </p:nvSpPr>
        <p:spPr>
          <a:xfrm>
            <a:off x="3474790" y="6460518"/>
            <a:ext cx="1292391" cy="307777"/>
          </a:xfrm>
          <a:prstGeom prst="rect">
            <a:avLst/>
          </a:prstGeom>
          <a:noFill/>
        </p:spPr>
        <p:txBody>
          <a:bodyPr wrap="none" rtlCol="0">
            <a:spAutoFit/>
          </a:bodyPr>
          <a:lstStyle/>
          <a:p>
            <a:r>
              <a:rPr lang="en-US" dirty="0" smtClean="0">
                <a:solidFill>
                  <a:schemeClr val="bg1"/>
                </a:solidFill>
              </a:rPr>
              <a:t>By </a:t>
            </a:r>
            <a:r>
              <a:rPr lang="en-US" dirty="0" err="1" smtClean="0">
                <a:solidFill>
                  <a:schemeClr val="bg1"/>
                </a:solidFill>
              </a:rPr>
              <a:t>Petr</a:t>
            </a:r>
            <a:r>
              <a:rPr lang="en-US" dirty="0" smtClean="0">
                <a:solidFill>
                  <a:schemeClr val="bg1"/>
                </a:solidFill>
              </a:rPr>
              <a:t> </a:t>
            </a:r>
            <a:r>
              <a:rPr lang="en-US" dirty="0" err="1" smtClean="0">
                <a:solidFill>
                  <a:schemeClr val="bg1"/>
                </a:solidFill>
              </a:rPr>
              <a:t>Knoth</a:t>
            </a:r>
            <a:endParaRPr lang="en-US" dirty="0">
              <a:solidFill>
                <a:schemeClr val="bg1"/>
              </a:solidFill>
            </a:endParaRPr>
          </a:p>
        </p:txBody>
      </p:sp>
      <p:sp>
        <p:nvSpPr>
          <p:cNvPr id="9" name="Shape 840"/>
          <p:cNvSpPr txBox="1">
            <a:spLocks/>
          </p:cNvSpPr>
          <p:nvPr/>
        </p:nvSpPr>
        <p:spPr>
          <a:xfrm>
            <a:off x="6885118" y="6439861"/>
            <a:ext cx="2133599" cy="36509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Clr>
                <a:srgbClr val="FFFFFF"/>
              </a:buClr>
              <a:buFont typeface="Cabin"/>
              <a:buNone/>
            </a:pPr>
            <a:fld id="{00000000-1234-1234-1234-123412341234}" type="slidenum">
              <a:rPr lang="en-US" sz="1200" smtClean="0">
                <a:solidFill>
                  <a:srgbClr val="FFFFFF"/>
                </a:solidFill>
                <a:latin typeface="Cabin"/>
                <a:ea typeface="Cabin"/>
                <a:cs typeface="Cabin"/>
                <a:sym typeface="Cabin"/>
              </a:rPr>
              <a:pPr algn="r">
                <a:buClr>
                  <a:srgbClr val="FFFFFF"/>
                </a:buClr>
                <a:buFont typeface="Cabin"/>
                <a:buNone/>
              </a:pPr>
              <a:t>19</a:t>
            </a:fld>
            <a:endParaRPr lang="en-US" sz="1200" dirty="0">
              <a:solidFill>
                <a:srgbClr val="FFFFFF"/>
              </a:solidFill>
              <a:latin typeface="Cabin"/>
              <a:ea typeface="Cabin"/>
              <a:cs typeface="Cabin"/>
              <a:sym typeface="Cabin"/>
            </a:endParaRPr>
          </a:p>
        </p:txBody>
      </p:sp>
      <p:pic>
        <p:nvPicPr>
          <p:cNvPr id="10" name="Shape 674"/>
          <p:cNvPicPr preferRelativeResize="0"/>
          <p:nvPr/>
        </p:nvPicPr>
        <p:blipFill rotWithShape="1">
          <a:blip r:embed="rId3">
            <a:alphaModFix/>
          </a:blip>
          <a:srcRect/>
          <a:stretch/>
        </p:blipFill>
        <p:spPr>
          <a:xfrm>
            <a:off x="3539905" y="3645804"/>
            <a:ext cx="4124501" cy="2735524"/>
          </a:xfrm>
          <a:prstGeom prst="rect">
            <a:avLst/>
          </a:prstGeom>
          <a:noFill/>
          <a:ln>
            <a:noFill/>
          </a:ln>
        </p:spPr>
      </p:pic>
    </p:spTree>
    <p:extLst>
      <p:ext uri="{BB962C8B-B14F-4D97-AF65-F5344CB8AC3E}">
        <p14:creationId xmlns:p14="http://schemas.microsoft.com/office/powerpoint/2010/main" val="652049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705"/>
        <p:cNvGrpSpPr/>
        <p:nvPr/>
      </p:nvGrpSpPr>
      <p:grpSpPr>
        <a:xfrm>
          <a:off x="0" y="0"/>
          <a:ext cx="0" cy="0"/>
          <a:chOff x="0" y="0"/>
          <a:chExt cx="0" cy="0"/>
        </a:xfrm>
      </p:grpSpPr>
      <p:sp>
        <p:nvSpPr>
          <p:cNvPr id="707" name="Shape 70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indent="-342900">
              <a:spcBef>
                <a:spcPts val="600"/>
              </a:spcBef>
              <a:buClr>
                <a:schemeClr val="accent1"/>
              </a:buClr>
              <a:buSzPts val="2400"/>
            </a:pPr>
            <a:r>
              <a:rPr lang="en-US" sz="2800" dirty="0" smtClean="0">
                <a:solidFill>
                  <a:schemeClr val="dk1"/>
                </a:solidFill>
                <a:latin typeface="Calibri"/>
                <a:ea typeface="Corbel"/>
                <a:cs typeface="Calibri"/>
                <a:sym typeface="Corbel"/>
              </a:rPr>
              <a:t>Annotation</a:t>
            </a:r>
            <a:endParaRPr lang="en-US" sz="2800" dirty="0">
              <a:latin typeface="Calibri"/>
              <a:cs typeface="Calibri"/>
            </a:endParaRPr>
          </a:p>
          <a:p>
            <a:pPr indent="-342900">
              <a:spcBef>
                <a:spcPts val="600"/>
              </a:spcBef>
              <a:buClr>
                <a:schemeClr val="accent1"/>
              </a:buClr>
              <a:buSzPts val="2400"/>
            </a:pPr>
            <a:r>
              <a:rPr lang="en-US" sz="2800" dirty="0">
                <a:solidFill>
                  <a:schemeClr val="dk1"/>
                </a:solidFill>
                <a:latin typeface="Calibri"/>
                <a:ea typeface="Corbel"/>
                <a:cs typeface="Calibri"/>
                <a:sym typeface="Corbel"/>
              </a:rPr>
              <a:t>Commenting/social interaction</a:t>
            </a:r>
            <a:endParaRPr lang="en-US" sz="2800" dirty="0">
              <a:latin typeface="Calibri"/>
              <a:cs typeface="Calibri"/>
            </a:endParaRPr>
          </a:p>
          <a:p>
            <a:pPr indent="-342900">
              <a:spcBef>
                <a:spcPts val="600"/>
              </a:spcBef>
              <a:buClr>
                <a:schemeClr val="accent1"/>
              </a:buClr>
              <a:buSzPts val="2400"/>
            </a:pPr>
            <a:r>
              <a:rPr lang="en-US" sz="2800" dirty="0">
                <a:solidFill>
                  <a:schemeClr val="dk1"/>
                </a:solidFill>
                <a:latin typeface="Calibri"/>
                <a:ea typeface="Corbel"/>
                <a:cs typeface="Calibri"/>
                <a:sym typeface="Corbel"/>
              </a:rPr>
              <a:t>Notification feed</a:t>
            </a:r>
            <a:endParaRPr lang="en-US" sz="2800" dirty="0">
              <a:latin typeface="Calibri"/>
              <a:cs typeface="Calibri"/>
            </a:endParaRPr>
          </a:p>
          <a:p>
            <a:pPr indent="-342900">
              <a:spcBef>
                <a:spcPts val="600"/>
              </a:spcBef>
              <a:buClr>
                <a:schemeClr val="accent1"/>
              </a:buClr>
              <a:buSzPts val="2400"/>
            </a:pPr>
            <a:r>
              <a:rPr lang="en-US" sz="2800" dirty="0">
                <a:solidFill>
                  <a:schemeClr val="dk1"/>
                </a:solidFill>
                <a:latin typeface="Calibri"/>
                <a:ea typeface="Corbel"/>
                <a:cs typeface="Calibri"/>
                <a:sym typeface="Corbel"/>
              </a:rPr>
              <a:t>Recommender </a:t>
            </a:r>
            <a:r>
              <a:rPr lang="en-US" sz="2800" dirty="0" smtClean="0">
                <a:solidFill>
                  <a:schemeClr val="dk1"/>
                </a:solidFill>
                <a:latin typeface="Calibri"/>
                <a:ea typeface="Corbel"/>
                <a:cs typeface="Calibri"/>
                <a:sym typeface="Corbel"/>
              </a:rPr>
              <a:t>systems</a:t>
            </a:r>
            <a:endParaRPr lang="en-US" sz="2800" dirty="0">
              <a:latin typeface="Calibri"/>
              <a:cs typeface="Calibri"/>
            </a:endParaRPr>
          </a:p>
          <a:p>
            <a:pPr marL="114300" indent="0">
              <a:spcBef>
                <a:spcPts val="600"/>
              </a:spcBef>
              <a:buClr>
                <a:schemeClr val="accent1"/>
              </a:buClr>
              <a:buSzPts val="2400"/>
              <a:buNone/>
            </a:pPr>
            <a:endParaRPr lang="en-US" sz="2800" dirty="0" smtClean="0">
              <a:solidFill>
                <a:schemeClr val="dk1"/>
              </a:solidFill>
              <a:latin typeface="Calibri"/>
              <a:ea typeface="Corbel"/>
              <a:cs typeface="Calibri"/>
              <a:sym typeface="Corbel"/>
            </a:endParaRPr>
          </a:p>
          <a:p>
            <a:pPr marL="114300" indent="0">
              <a:spcBef>
                <a:spcPts val="600"/>
              </a:spcBef>
              <a:buClr>
                <a:schemeClr val="accent1"/>
              </a:buClr>
              <a:buSzPts val="2400"/>
              <a:buNone/>
            </a:pPr>
            <a:r>
              <a:rPr lang="en-US" sz="2400" dirty="0" smtClean="0">
                <a:solidFill>
                  <a:schemeClr val="dk1"/>
                </a:solidFill>
                <a:latin typeface="Calibri"/>
                <a:ea typeface="Corbel"/>
                <a:cs typeface="Calibri"/>
                <a:sym typeface="Corbel"/>
              </a:rPr>
              <a:t>All </a:t>
            </a:r>
            <a:r>
              <a:rPr lang="en-US" sz="2400" dirty="0">
                <a:solidFill>
                  <a:schemeClr val="dk1"/>
                </a:solidFill>
                <a:latin typeface="Calibri"/>
                <a:ea typeface="Corbel"/>
                <a:cs typeface="Calibri"/>
                <a:sym typeface="Corbel"/>
              </a:rPr>
              <a:t>in a transparent and distributed environment</a:t>
            </a:r>
            <a:endParaRPr lang="en-US" dirty="0">
              <a:latin typeface="Calibri"/>
              <a:cs typeface="Calibri"/>
            </a:endParaRPr>
          </a:p>
          <a:p>
            <a:pPr marL="279400" indent="0">
              <a:lnSpc>
                <a:spcPct val="90000"/>
              </a:lnSpc>
              <a:spcBef>
                <a:spcPts val="600"/>
              </a:spcBef>
              <a:spcAft>
                <a:spcPts val="600"/>
              </a:spcAft>
              <a:buClr>
                <a:schemeClr val="accent1"/>
              </a:buClr>
              <a:buSzPts val="3632"/>
              <a:buNone/>
            </a:pPr>
            <a:endParaRPr lang="en-US" sz="2800" b="1" i="1" dirty="0" smtClean="0">
              <a:solidFill>
                <a:schemeClr val="bg2">
                  <a:lumMod val="75000"/>
                </a:schemeClr>
              </a:solidFill>
              <a:latin typeface="Calibri"/>
              <a:cs typeface="Calibri"/>
            </a:endParaRPr>
          </a:p>
        </p:txBody>
      </p:sp>
      <p:sp>
        <p:nvSpPr>
          <p:cNvPr id="708" name="Shape 708"/>
          <p:cNvSpPr txBox="1">
            <a:spLocks noGrp="1"/>
          </p:cNvSpPr>
          <p:nvPr>
            <p:ph type="ftr" idx="11"/>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Cabin"/>
              <a:buNone/>
            </a:pPr>
            <a:endParaRPr sz="1200" b="0" i="0" u="none" strike="noStrike" cap="none">
              <a:solidFill>
                <a:schemeClr val="lt1"/>
              </a:solidFill>
              <a:latin typeface="Cabin"/>
              <a:ea typeface="Cabin"/>
              <a:cs typeface="Cabin"/>
              <a:sym typeface="Cabin"/>
            </a:endParaRPr>
          </a:p>
          <a:p>
            <a:pPr marL="0" marR="0" lvl="0" indent="0" algn="ctr" rtl="0">
              <a:lnSpc>
                <a:spcPct val="100000"/>
              </a:lnSpc>
              <a:spcBef>
                <a:spcPts val="0"/>
              </a:spcBef>
              <a:spcAft>
                <a:spcPts val="0"/>
              </a:spcAft>
              <a:buClr>
                <a:schemeClr val="dk1"/>
              </a:buClr>
              <a:buFont typeface="Calibri"/>
              <a:buNone/>
            </a:pPr>
            <a:endParaRPr sz="1800" b="0" i="0" u="none" strike="noStrike" cap="none">
              <a:solidFill>
                <a:schemeClr val="dk1"/>
              </a:solidFill>
              <a:latin typeface="Calibri"/>
              <a:ea typeface="Calibri"/>
              <a:cs typeface="Calibri"/>
              <a:sym typeface="Calibri"/>
            </a:endParaRPr>
          </a:p>
        </p:txBody>
      </p:sp>
      <p:sp>
        <p:nvSpPr>
          <p:cNvPr id="7" name="TextBox 6"/>
          <p:cNvSpPr txBox="1"/>
          <p:nvPr/>
        </p:nvSpPr>
        <p:spPr>
          <a:xfrm>
            <a:off x="3474790" y="6460518"/>
            <a:ext cx="1292391" cy="307777"/>
          </a:xfrm>
          <a:prstGeom prst="rect">
            <a:avLst/>
          </a:prstGeom>
          <a:noFill/>
        </p:spPr>
        <p:txBody>
          <a:bodyPr wrap="none" rtlCol="0">
            <a:spAutoFit/>
          </a:bodyPr>
          <a:lstStyle/>
          <a:p>
            <a:r>
              <a:rPr lang="en-US" dirty="0" smtClean="0">
                <a:solidFill>
                  <a:schemeClr val="bg1"/>
                </a:solidFill>
              </a:rPr>
              <a:t>By </a:t>
            </a:r>
            <a:r>
              <a:rPr lang="en-US" dirty="0" err="1" smtClean="0">
                <a:solidFill>
                  <a:schemeClr val="bg1"/>
                </a:solidFill>
              </a:rPr>
              <a:t>Petr</a:t>
            </a:r>
            <a:r>
              <a:rPr lang="en-US" dirty="0" smtClean="0">
                <a:solidFill>
                  <a:schemeClr val="bg1"/>
                </a:solidFill>
              </a:rPr>
              <a:t> </a:t>
            </a:r>
            <a:r>
              <a:rPr lang="en-US" dirty="0" err="1" smtClean="0">
                <a:solidFill>
                  <a:schemeClr val="bg1"/>
                </a:solidFill>
              </a:rPr>
              <a:t>Knoth</a:t>
            </a:r>
            <a:endParaRPr lang="en-US" dirty="0">
              <a:solidFill>
                <a:schemeClr val="bg1"/>
              </a:solidFill>
            </a:endParaRPr>
          </a:p>
        </p:txBody>
      </p:sp>
      <p:sp>
        <p:nvSpPr>
          <p:cNvPr id="10" name="Shape 840"/>
          <p:cNvSpPr txBox="1">
            <a:spLocks/>
          </p:cNvSpPr>
          <p:nvPr/>
        </p:nvSpPr>
        <p:spPr>
          <a:xfrm>
            <a:off x="6885118" y="6439861"/>
            <a:ext cx="2133599" cy="36509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Clr>
                <a:srgbClr val="FFFFFF"/>
              </a:buClr>
              <a:buFont typeface="Cabin"/>
              <a:buNone/>
            </a:pPr>
            <a:fld id="{00000000-1234-1234-1234-123412341234}" type="slidenum">
              <a:rPr lang="en-US" sz="1200" smtClean="0">
                <a:solidFill>
                  <a:srgbClr val="FFFFFF"/>
                </a:solidFill>
                <a:latin typeface="Cabin"/>
                <a:ea typeface="Cabin"/>
                <a:cs typeface="Cabin"/>
                <a:sym typeface="Cabin"/>
              </a:rPr>
              <a:pPr algn="r">
                <a:buClr>
                  <a:srgbClr val="FFFFFF"/>
                </a:buClr>
                <a:buFont typeface="Cabin"/>
                <a:buNone/>
              </a:pPr>
              <a:t>20</a:t>
            </a:fld>
            <a:endParaRPr lang="en-US" sz="1200" dirty="0">
              <a:solidFill>
                <a:srgbClr val="FFFFFF"/>
              </a:solidFill>
              <a:latin typeface="Cabin"/>
              <a:ea typeface="Cabin"/>
              <a:cs typeface="Cabin"/>
              <a:sym typeface="Cabin"/>
            </a:endParaRPr>
          </a:p>
        </p:txBody>
      </p:sp>
      <p:pic>
        <p:nvPicPr>
          <p:cNvPr id="11" name="Picture 10"/>
          <p:cNvPicPr>
            <a:picLocks noChangeAspect="1"/>
          </p:cNvPicPr>
          <p:nvPr/>
        </p:nvPicPr>
        <p:blipFill>
          <a:blip r:embed="rId3"/>
          <a:stretch>
            <a:fillRect/>
          </a:stretch>
        </p:blipFill>
        <p:spPr>
          <a:xfrm>
            <a:off x="5723105" y="1153777"/>
            <a:ext cx="3159629" cy="2689195"/>
          </a:xfrm>
          <a:prstGeom prst="rect">
            <a:avLst/>
          </a:prstGeom>
        </p:spPr>
      </p:pic>
      <p:sp>
        <p:nvSpPr>
          <p:cNvPr id="3" name="タイトル 2"/>
          <p:cNvSpPr>
            <a:spLocks noGrp="1"/>
          </p:cNvSpPr>
          <p:nvPr>
            <p:ph type="title"/>
          </p:nvPr>
        </p:nvSpPr>
        <p:spPr/>
        <p:txBody>
          <a:bodyPr/>
          <a:lstStyle/>
          <a:p>
            <a:pPr>
              <a:lnSpc>
                <a:spcPts val="3300"/>
              </a:lnSpc>
            </a:pPr>
            <a:r>
              <a:rPr kumimoji="1" lang="en-US" altLang="ja-JP" dirty="0"/>
              <a:t>Transparent Social Network over Repositories</a:t>
            </a:r>
            <a:endParaRPr kumimoji="1" lang="ja-JP" altLang="en-US" dirty="0"/>
          </a:p>
        </p:txBody>
      </p:sp>
    </p:spTree>
    <p:extLst>
      <p:ext uri="{BB962C8B-B14F-4D97-AF65-F5344CB8AC3E}">
        <p14:creationId xmlns:p14="http://schemas.microsoft.com/office/powerpoint/2010/main" val="1820458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705"/>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a:t>Research </a:t>
            </a:r>
            <a:r>
              <a:rPr kumimoji="1" lang="en-US" altLang="ja-JP" dirty="0" smtClean="0"/>
              <a:t>Assessment</a:t>
            </a:r>
            <a:endParaRPr kumimoji="1" lang="ja-JP" altLang="en-US" dirty="0"/>
          </a:p>
        </p:txBody>
      </p:sp>
      <p:sp>
        <p:nvSpPr>
          <p:cNvPr id="707" name="Shape 70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736600" indent="-457200">
              <a:lnSpc>
                <a:spcPct val="90000"/>
              </a:lnSpc>
              <a:spcBef>
                <a:spcPts val="600"/>
              </a:spcBef>
              <a:spcAft>
                <a:spcPts val="600"/>
              </a:spcAft>
              <a:buClr>
                <a:schemeClr val="accent1"/>
              </a:buClr>
              <a:buSzPts val="3632"/>
            </a:pPr>
            <a:r>
              <a:rPr lang="en-US" sz="2800" dirty="0" smtClean="0">
                <a:solidFill>
                  <a:schemeClr val="dk1"/>
                </a:solidFill>
                <a:latin typeface="Calibri"/>
                <a:ea typeface="Corbel"/>
                <a:cs typeface="Calibri"/>
                <a:sym typeface="Corbel"/>
              </a:rPr>
              <a:t>Comparing usage</a:t>
            </a:r>
          </a:p>
          <a:p>
            <a:pPr marL="736600" indent="-457200">
              <a:lnSpc>
                <a:spcPct val="90000"/>
              </a:lnSpc>
              <a:spcBef>
                <a:spcPts val="600"/>
              </a:spcBef>
              <a:spcAft>
                <a:spcPts val="600"/>
              </a:spcAft>
              <a:buClr>
                <a:schemeClr val="accent1"/>
              </a:buClr>
              <a:buSzPts val="3632"/>
            </a:pPr>
            <a:r>
              <a:rPr lang="en-US" sz="2800" dirty="0">
                <a:solidFill>
                  <a:schemeClr val="dk1"/>
                </a:solidFill>
                <a:latin typeface="Calibri"/>
                <a:ea typeface="Corbel"/>
                <a:cs typeface="Calibri"/>
                <a:sym typeface="Corbel"/>
              </a:rPr>
              <a:t>Peer-</a:t>
            </a:r>
            <a:r>
              <a:rPr lang="en-US" sz="2800" dirty="0" smtClean="0">
                <a:solidFill>
                  <a:schemeClr val="dk1"/>
                </a:solidFill>
                <a:latin typeface="Calibri"/>
                <a:ea typeface="Corbel"/>
                <a:cs typeface="Calibri"/>
                <a:sym typeface="Corbel"/>
              </a:rPr>
              <a:t>reviews</a:t>
            </a:r>
            <a:endParaRPr lang="en-US" sz="2800" dirty="0">
              <a:latin typeface="Calibri"/>
              <a:cs typeface="Calibri"/>
            </a:endParaRPr>
          </a:p>
          <a:p>
            <a:pPr marL="736600" indent="-457200">
              <a:lnSpc>
                <a:spcPct val="90000"/>
              </a:lnSpc>
              <a:spcBef>
                <a:spcPts val="600"/>
              </a:spcBef>
              <a:spcAft>
                <a:spcPts val="600"/>
              </a:spcAft>
              <a:buClr>
                <a:schemeClr val="accent1"/>
              </a:buClr>
              <a:buSzPts val="3632"/>
            </a:pPr>
            <a:r>
              <a:rPr lang="en-US" sz="2800" dirty="0" smtClean="0">
                <a:solidFill>
                  <a:schemeClr val="dk1"/>
                </a:solidFill>
                <a:latin typeface="Calibri"/>
                <a:ea typeface="Corbel"/>
                <a:cs typeface="Calibri"/>
                <a:sym typeface="Corbel"/>
              </a:rPr>
              <a:t>Open </a:t>
            </a:r>
            <a:r>
              <a:rPr lang="en-US" sz="2800" dirty="0">
                <a:solidFill>
                  <a:schemeClr val="dk1"/>
                </a:solidFill>
                <a:latin typeface="Calibri"/>
                <a:ea typeface="Corbel"/>
                <a:cs typeface="Calibri"/>
                <a:sym typeface="Corbel"/>
              </a:rPr>
              <a:t>citations</a:t>
            </a:r>
            <a:endParaRPr lang="en-US" sz="2800" dirty="0">
              <a:latin typeface="Calibri"/>
              <a:cs typeface="Calibri"/>
            </a:endParaRPr>
          </a:p>
          <a:p>
            <a:pPr marL="279400" indent="0">
              <a:lnSpc>
                <a:spcPct val="90000"/>
              </a:lnSpc>
              <a:spcBef>
                <a:spcPts val="600"/>
              </a:spcBef>
              <a:spcAft>
                <a:spcPts val="600"/>
              </a:spcAft>
              <a:buClr>
                <a:schemeClr val="accent1"/>
              </a:buClr>
              <a:buSzPts val="3632"/>
              <a:buNone/>
            </a:pPr>
            <a:endParaRPr lang="en-US" sz="2800" b="1" i="1" dirty="0" smtClean="0">
              <a:solidFill>
                <a:schemeClr val="bg2">
                  <a:lumMod val="75000"/>
                </a:schemeClr>
              </a:solidFill>
              <a:latin typeface="Calibri"/>
              <a:cs typeface="Calibri"/>
            </a:endParaRPr>
          </a:p>
        </p:txBody>
      </p:sp>
      <p:sp>
        <p:nvSpPr>
          <p:cNvPr id="708" name="Shape 708"/>
          <p:cNvSpPr txBox="1">
            <a:spLocks noGrp="1"/>
          </p:cNvSpPr>
          <p:nvPr>
            <p:ph type="ftr" idx="11"/>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Cabin"/>
              <a:buNone/>
            </a:pPr>
            <a:endParaRPr sz="1200" b="0" i="0" u="none" strike="noStrike" cap="none">
              <a:solidFill>
                <a:schemeClr val="lt1"/>
              </a:solidFill>
              <a:latin typeface="Cabin"/>
              <a:ea typeface="Cabin"/>
              <a:cs typeface="Cabin"/>
              <a:sym typeface="Cabin"/>
            </a:endParaRPr>
          </a:p>
          <a:p>
            <a:pPr marL="0" marR="0" lvl="0" indent="0" algn="ctr" rtl="0">
              <a:lnSpc>
                <a:spcPct val="100000"/>
              </a:lnSpc>
              <a:spcBef>
                <a:spcPts val="0"/>
              </a:spcBef>
              <a:spcAft>
                <a:spcPts val="0"/>
              </a:spcAft>
              <a:buClr>
                <a:schemeClr val="dk1"/>
              </a:buClr>
              <a:buFont typeface="Calibri"/>
              <a:buNone/>
            </a:pPr>
            <a:endParaRPr sz="1800" b="0" i="0" u="none" strike="noStrike" cap="none">
              <a:solidFill>
                <a:schemeClr val="dk1"/>
              </a:solidFill>
              <a:latin typeface="Calibri"/>
              <a:ea typeface="Calibri"/>
              <a:cs typeface="Calibri"/>
              <a:sym typeface="Calibri"/>
            </a:endParaRPr>
          </a:p>
        </p:txBody>
      </p:sp>
      <p:sp>
        <p:nvSpPr>
          <p:cNvPr id="10" name="Shape 840"/>
          <p:cNvSpPr txBox="1">
            <a:spLocks/>
          </p:cNvSpPr>
          <p:nvPr/>
        </p:nvSpPr>
        <p:spPr>
          <a:xfrm>
            <a:off x="6885118" y="6439861"/>
            <a:ext cx="2133599" cy="36509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Clr>
                <a:srgbClr val="FFFFFF"/>
              </a:buClr>
              <a:buFont typeface="Cabin"/>
              <a:buNone/>
            </a:pPr>
            <a:fld id="{00000000-1234-1234-1234-123412341234}" type="slidenum">
              <a:rPr lang="en-US" sz="1200" smtClean="0">
                <a:solidFill>
                  <a:srgbClr val="FFFFFF"/>
                </a:solidFill>
                <a:latin typeface="Cabin"/>
                <a:ea typeface="Cabin"/>
                <a:cs typeface="Cabin"/>
                <a:sym typeface="Cabin"/>
              </a:rPr>
              <a:pPr algn="r">
                <a:buClr>
                  <a:srgbClr val="FFFFFF"/>
                </a:buClr>
                <a:buFont typeface="Cabin"/>
                <a:buNone/>
              </a:pPr>
              <a:t>21</a:t>
            </a:fld>
            <a:endParaRPr lang="en-US" sz="1200" dirty="0">
              <a:solidFill>
                <a:srgbClr val="FFFFFF"/>
              </a:solidFill>
              <a:latin typeface="Cabin"/>
              <a:ea typeface="Cabin"/>
              <a:cs typeface="Cabin"/>
              <a:sym typeface="Cabin"/>
            </a:endParaRPr>
          </a:p>
        </p:txBody>
      </p:sp>
      <p:pic>
        <p:nvPicPr>
          <p:cNvPr id="11" name="Picture 10"/>
          <p:cNvPicPr>
            <a:picLocks noChangeAspect="1"/>
          </p:cNvPicPr>
          <p:nvPr/>
        </p:nvPicPr>
        <p:blipFill>
          <a:blip r:embed="rId3"/>
          <a:stretch>
            <a:fillRect/>
          </a:stretch>
        </p:blipFill>
        <p:spPr>
          <a:xfrm>
            <a:off x="5621369" y="1766524"/>
            <a:ext cx="2943161" cy="2372465"/>
          </a:xfrm>
          <a:prstGeom prst="rect">
            <a:avLst/>
          </a:prstGeom>
        </p:spPr>
      </p:pic>
      <p:pic>
        <p:nvPicPr>
          <p:cNvPr id="12" name="Picture 11"/>
          <p:cNvPicPr>
            <a:picLocks noChangeAspect="1"/>
          </p:cNvPicPr>
          <p:nvPr/>
        </p:nvPicPr>
        <p:blipFill>
          <a:blip r:embed="rId4"/>
          <a:stretch>
            <a:fillRect/>
          </a:stretch>
        </p:blipFill>
        <p:spPr>
          <a:xfrm>
            <a:off x="1909161" y="3335038"/>
            <a:ext cx="3587121" cy="2019639"/>
          </a:xfrm>
          <a:prstGeom prst="rect">
            <a:avLst/>
          </a:prstGeom>
        </p:spPr>
      </p:pic>
      <p:sp>
        <p:nvSpPr>
          <p:cNvPr id="2" name="TextBox 1"/>
          <p:cNvSpPr txBox="1"/>
          <p:nvPr/>
        </p:nvSpPr>
        <p:spPr>
          <a:xfrm>
            <a:off x="1909161" y="3367832"/>
            <a:ext cx="1794837" cy="307777"/>
          </a:xfrm>
          <a:prstGeom prst="rect">
            <a:avLst/>
          </a:prstGeom>
          <a:noFill/>
        </p:spPr>
        <p:txBody>
          <a:bodyPr wrap="none" rtlCol="0">
            <a:spAutoFit/>
          </a:bodyPr>
          <a:lstStyle/>
          <a:p>
            <a:r>
              <a:rPr lang="en-US" b="1" i="1" dirty="0" smtClean="0">
                <a:solidFill>
                  <a:schemeClr val="bg1"/>
                </a:solidFill>
              </a:rPr>
              <a:t>Open Peer Review</a:t>
            </a:r>
            <a:endParaRPr lang="en-US" b="1" i="1" dirty="0">
              <a:solidFill>
                <a:schemeClr val="bg1"/>
              </a:solidFill>
            </a:endParaRPr>
          </a:p>
        </p:txBody>
      </p:sp>
    </p:spTree>
    <p:extLst>
      <p:ext uri="{BB962C8B-B14F-4D97-AF65-F5344CB8AC3E}">
        <p14:creationId xmlns:p14="http://schemas.microsoft.com/office/powerpoint/2010/main" val="101092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idx="1"/>
          </p:nvPr>
        </p:nvSpPr>
        <p:spPr>
          <a:xfrm>
            <a:off x="457200" y="1465243"/>
            <a:ext cx="8223250" cy="4539317"/>
          </a:xfrm>
        </p:spPr>
        <p:txBody>
          <a:bodyPr>
            <a:normAutofit/>
          </a:bodyPr>
          <a:lstStyle/>
          <a:p>
            <a:r>
              <a:rPr kumimoji="1" lang="en-US" altLang="ja-JP" sz="2800" dirty="0"/>
              <a:t>Recommendations of the COAR Next Generation Repositories Working Group (November 2017)</a:t>
            </a:r>
          </a:p>
          <a:p>
            <a:pPr lvl="1"/>
            <a:r>
              <a:rPr kumimoji="1" lang="en-US" altLang="ja-JP" sz="2400" dirty="0">
                <a:latin typeface="Calibri" panose="020F0502020204030204" pitchFamily="34" charset="0"/>
                <a:cs typeface="Calibri" panose="020F0502020204030204" pitchFamily="34" charset="0"/>
              </a:rPr>
              <a:t>https://www.coar-repositories.org/files/NGR-Final-Formatted-Report-cc.pdf (pdf)</a:t>
            </a:r>
          </a:p>
          <a:p>
            <a:pPr lvl="1"/>
            <a:r>
              <a:rPr kumimoji="1" lang="en-US" altLang="ja-JP" sz="2400" dirty="0">
                <a:latin typeface="Calibri" panose="020F0502020204030204" pitchFamily="34" charset="0"/>
                <a:cs typeface="Calibri" panose="020F0502020204030204" pitchFamily="34" charset="0"/>
              </a:rPr>
              <a:t>http://ngr.coar-repositories.org/ (website)</a:t>
            </a:r>
          </a:p>
          <a:p>
            <a:pPr lvl="1"/>
            <a:r>
              <a:rPr kumimoji="1" lang="en-US" altLang="ja-JP" sz="2400" dirty="0">
                <a:latin typeface="Calibri" panose="020F0502020204030204" pitchFamily="34" charset="0"/>
                <a:cs typeface="Calibri" panose="020F0502020204030204" pitchFamily="34" charset="0"/>
              </a:rPr>
              <a:t>https://github.com/coar-repositories/ngr/tree/master/webroot/content/behaviour (GitHub)</a:t>
            </a:r>
          </a:p>
          <a:p>
            <a:endParaRPr kumimoji="1" lang="ja-JP" altLang="en-US" sz="2800"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22</a:t>
            </a:fld>
            <a:endParaRPr lang="en-US"/>
          </a:p>
        </p:txBody>
      </p:sp>
      <p:sp>
        <p:nvSpPr>
          <p:cNvPr id="7" name="タイトル 6"/>
          <p:cNvSpPr>
            <a:spLocks noGrp="1"/>
          </p:cNvSpPr>
          <p:nvPr>
            <p:ph type="title"/>
          </p:nvPr>
        </p:nvSpPr>
        <p:spPr/>
        <p:txBody>
          <a:bodyPr/>
          <a:lstStyle/>
          <a:p>
            <a:r>
              <a:rPr kumimoji="1" lang="en-US" altLang="ja-JP" dirty="0"/>
              <a:t>Final Report</a:t>
            </a:r>
            <a:endParaRPr kumimoji="1" lang="ja-JP" altLang="en-US" dirty="0"/>
          </a:p>
        </p:txBody>
      </p:sp>
    </p:spTree>
    <p:extLst>
      <p:ext uri="{BB962C8B-B14F-4D97-AF65-F5344CB8AC3E}">
        <p14:creationId xmlns:p14="http://schemas.microsoft.com/office/powerpoint/2010/main" val="30174200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8"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23</a:t>
            </a:fld>
            <a:endParaRPr sz="1200" b="0" i="0" u="none" strike="noStrike" cap="none" dirty="0">
              <a:solidFill>
                <a:srgbClr val="FFFFFF"/>
              </a:solidFill>
              <a:latin typeface="Cabin"/>
              <a:ea typeface="Cabin"/>
              <a:cs typeface="Cabin"/>
              <a:sym typeface="Cabin"/>
            </a:endParaRPr>
          </a:p>
        </p:txBody>
      </p:sp>
      <p:graphicFrame>
        <p:nvGraphicFramePr>
          <p:cNvPr id="2" name="Table 1"/>
          <p:cNvGraphicFramePr>
            <a:graphicFrameLocks noGrp="1"/>
          </p:cNvGraphicFramePr>
          <p:nvPr>
            <p:extLst>
              <p:ext uri="{D42A27DB-BD31-4B8C-83A1-F6EECF244321}">
                <p14:modId xmlns:p14="http://schemas.microsoft.com/office/powerpoint/2010/main" val="2368890432"/>
              </p:ext>
            </p:extLst>
          </p:nvPr>
        </p:nvGraphicFramePr>
        <p:xfrm>
          <a:off x="454033" y="1373662"/>
          <a:ext cx="8524714" cy="3616980"/>
        </p:xfrm>
        <a:graphic>
          <a:graphicData uri="http://schemas.openxmlformats.org/drawingml/2006/table">
            <a:tbl>
              <a:tblPr firstRow="1" bandRow="1">
                <a:tableStyleId>{5C22544A-7EE6-4342-B048-85BDC9FD1C3A}</a:tableStyleId>
              </a:tblPr>
              <a:tblGrid>
                <a:gridCol w="4262357">
                  <a:extLst>
                    <a:ext uri="{9D8B030D-6E8A-4147-A177-3AD203B41FA5}">
                      <a16:colId xmlns:a16="http://schemas.microsoft.com/office/drawing/2014/main" val="20000"/>
                    </a:ext>
                  </a:extLst>
                </a:gridCol>
                <a:gridCol w="4262357">
                  <a:extLst>
                    <a:ext uri="{9D8B030D-6E8A-4147-A177-3AD203B41FA5}">
                      <a16:colId xmlns:a16="http://schemas.microsoft.com/office/drawing/2014/main" val="20001"/>
                    </a:ext>
                  </a:extLst>
                </a:gridCol>
              </a:tblGrid>
              <a:tr h="3616980">
                <a:tc>
                  <a:txBody>
                    <a:bodyPr/>
                    <a:lstStyle/>
                    <a:p>
                      <a:pPr marL="457200" indent="-457200">
                        <a:buFont typeface="+mj-lt"/>
                        <a:buAutoNum type="arabicPeriod"/>
                      </a:pPr>
                      <a:r>
                        <a:rPr lang="en-CA" sz="2400" b="0" dirty="0" smtClean="0">
                          <a:solidFill>
                            <a:schemeClr val="tx1"/>
                          </a:solidFill>
                          <a:latin typeface="Calibri"/>
                          <a:cs typeface="Calibri"/>
                        </a:rPr>
                        <a:t>Exposing Identifiers </a:t>
                      </a:r>
                    </a:p>
                    <a:p>
                      <a:pPr marL="457200" indent="-457200">
                        <a:buFont typeface="+mj-lt"/>
                        <a:buAutoNum type="arabicPeriod"/>
                      </a:pPr>
                      <a:r>
                        <a:rPr lang="en-CA" sz="2400" b="0" dirty="0" smtClean="0">
                          <a:solidFill>
                            <a:schemeClr val="tx1"/>
                          </a:solidFill>
                          <a:latin typeface="Calibri"/>
                          <a:cs typeface="Calibri"/>
                        </a:rPr>
                        <a:t>Declaring Licenses at the Resource Level </a:t>
                      </a:r>
                    </a:p>
                    <a:p>
                      <a:pPr marL="457200" indent="-457200">
                        <a:buFont typeface="+mj-lt"/>
                        <a:buAutoNum type="arabicPeriod"/>
                      </a:pPr>
                      <a:r>
                        <a:rPr lang="en-CA" sz="2400" b="0" dirty="0" smtClean="0">
                          <a:solidFill>
                            <a:schemeClr val="tx1"/>
                          </a:solidFill>
                          <a:latin typeface="Calibri"/>
                          <a:cs typeface="Calibri"/>
                        </a:rPr>
                        <a:t>Discovery Through Navigation </a:t>
                      </a:r>
                    </a:p>
                    <a:p>
                      <a:pPr marL="457200" indent="-457200">
                        <a:buFont typeface="+mj-lt"/>
                        <a:buAutoNum type="arabicPeriod"/>
                      </a:pPr>
                      <a:r>
                        <a:rPr lang="en-CA" sz="2400" b="0" dirty="0" smtClean="0">
                          <a:solidFill>
                            <a:schemeClr val="tx1"/>
                          </a:solidFill>
                          <a:latin typeface="Calibri"/>
                          <a:cs typeface="Calibri"/>
                        </a:rPr>
                        <a:t>Interacting with Resources (Annotation, Commentary, and Review) </a:t>
                      </a:r>
                    </a:p>
                    <a:p>
                      <a:pPr marL="457200" indent="-457200">
                        <a:buFont typeface="+mj-lt"/>
                        <a:buAutoNum type="arabicPeriod"/>
                      </a:pPr>
                      <a:r>
                        <a:rPr lang="en-CA" sz="2400" b="0" dirty="0" smtClean="0">
                          <a:solidFill>
                            <a:schemeClr val="tx1"/>
                          </a:solidFill>
                          <a:latin typeface="Calibri"/>
                          <a:cs typeface="Calibri"/>
                        </a:rPr>
                        <a:t>Resource Transfer </a:t>
                      </a:r>
                    </a:p>
                  </a:txBody>
                  <a:tcPr>
                    <a:noFill/>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mj-lt"/>
                        <a:buNone/>
                        <a:tabLst/>
                        <a:defRPr/>
                      </a:pPr>
                      <a:r>
                        <a:rPr lang="en-CA" sz="2400" b="0" dirty="0" smtClean="0">
                          <a:solidFill>
                            <a:schemeClr val="tx1"/>
                          </a:solidFill>
                          <a:latin typeface="Calibri"/>
                          <a:cs typeface="Calibri"/>
                        </a:rPr>
                        <a:t>6.   Batch Discovery </a:t>
                      </a:r>
                      <a:endParaRPr lang="en-CA" sz="2400" b="0" dirty="0" smtClean="0">
                        <a:solidFill>
                          <a:srgbClr val="000000"/>
                        </a:solidFill>
                        <a:latin typeface="Calibri"/>
                        <a:cs typeface="Calibri"/>
                      </a:endParaRPr>
                    </a:p>
                    <a:p>
                      <a:pPr marL="452438" indent="-452438">
                        <a:buFont typeface="+mj-lt"/>
                        <a:buNone/>
                      </a:pPr>
                      <a:r>
                        <a:rPr lang="en-CA" sz="2400" b="0" dirty="0" smtClean="0">
                          <a:solidFill>
                            <a:srgbClr val="000000"/>
                          </a:solidFill>
                          <a:latin typeface="Calibri"/>
                          <a:cs typeface="Calibri"/>
                        </a:rPr>
                        <a:t>7.   Collecting and Exposing   Activities </a:t>
                      </a:r>
                    </a:p>
                    <a:p>
                      <a:pPr marL="0" indent="0">
                        <a:buFont typeface="+mj-lt"/>
                        <a:buNone/>
                      </a:pPr>
                      <a:r>
                        <a:rPr lang="en-CA" sz="2400" b="0" dirty="0" smtClean="0">
                          <a:solidFill>
                            <a:srgbClr val="000000"/>
                          </a:solidFill>
                          <a:latin typeface="Calibri"/>
                          <a:cs typeface="Calibri"/>
                        </a:rPr>
                        <a:t>8.   Identification of Users </a:t>
                      </a:r>
                    </a:p>
                    <a:p>
                      <a:pPr marL="0" indent="0">
                        <a:buFont typeface="+mj-lt"/>
                        <a:buNone/>
                      </a:pPr>
                      <a:r>
                        <a:rPr lang="en-CA" sz="2400" b="0" dirty="0" smtClean="0">
                          <a:solidFill>
                            <a:srgbClr val="000000"/>
                          </a:solidFill>
                          <a:latin typeface="Calibri"/>
                          <a:cs typeface="Calibri"/>
                        </a:rPr>
                        <a:t>9.</a:t>
                      </a:r>
                      <a:r>
                        <a:rPr lang="en-CA" sz="2400" b="0" baseline="0" dirty="0" smtClean="0">
                          <a:solidFill>
                            <a:srgbClr val="000000"/>
                          </a:solidFill>
                          <a:latin typeface="Calibri"/>
                          <a:cs typeface="Calibri"/>
                        </a:rPr>
                        <a:t>   </a:t>
                      </a:r>
                      <a:r>
                        <a:rPr lang="en-CA" sz="2400" b="0" dirty="0" smtClean="0">
                          <a:solidFill>
                            <a:srgbClr val="000000"/>
                          </a:solidFill>
                          <a:latin typeface="Calibri"/>
                          <a:cs typeface="Calibri"/>
                        </a:rPr>
                        <a:t>Authentication of Users </a:t>
                      </a:r>
                    </a:p>
                    <a:p>
                      <a:pPr marL="452438" indent="-452438">
                        <a:buFont typeface="+mj-lt"/>
                        <a:buNone/>
                      </a:pPr>
                      <a:r>
                        <a:rPr lang="en-CA" sz="2400" b="0" dirty="0" smtClean="0">
                          <a:solidFill>
                            <a:srgbClr val="000000"/>
                          </a:solidFill>
                          <a:latin typeface="Calibri"/>
                          <a:cs typeface="Calibri"/>
                        </a:rPr>
                        <a:t>10. Exposing Standardized Usage</a:t>
                      </a:r>
                      <a:r>
                        <a:rPr lang="en-CA" sz="2400" b="0" baseline="0" dirty="0" smtClean="0">
                          <a:solidFill>
                            <a:srgbClr val="000000"/>
                          </a:solidFill>
                          <a:latin typeface="Calibri"/>
                          <a:cs typeface="Calibri"/>
                        </a:rPr>
                        <a:t> </a:t>
                      </a:r>
                      <a:r>
                        <a:rPr lang="en-CA" sz="2400" b="0" dirty="0" smtClean="0">
                          <a:solidFill>
                            <a:srgbClr val="000000"/>
                          </a:solidFill>
                          <a:latin typeface="Calibri"/>
                          <a:cs typeface="Calibri"/>
                        </a:rPr>
                        <a:t>Metrics </a:t>
                      </a:r>
                    </a:p>
                    <a:p>
                      <a:pPr marL="0" indent="0">
                        <a:buFont typeface="+mj-lt"/>
                        <a:buNone/>
                      </a:pPr>
                      <a:r>
                        <a:rPr lang="en-CA" sz="2400" b="0" dirty="0" smtClean="0">
                          <a:solidFill>
                            <a:srgbClr val="000000"/>
                          </a:solidFill>
                          <a:latin typeface="Calibri"/>
                          <a:cs typeface="Calibri"/>
                        </a:rPr>
                        <a:t>11. Preserving Resources </a:t>
                      </a:r>
                    </a:p>
                    <a:p>
                      <a:endParaRPr lang="en-US" sz="2400" dirty="0"/>
                    </a:p>
                  </a:txBody>
                  <a:tcPr>
                    <a:noFill/>
                  </a:tcPr>
                </a:tc>
                <a:extLst>
                  <a:ext uri="{0D108BD9-81ED-4DB2-BD59-A6C34878D82A}">
                    <a16:rowId xmlns:a16="http://schemas.microsoft.com/office/drawing/2014/main" val="10000"/>
                  </a:ext>
                </a:extLst>
              </a:tr>
            </a:tbl>
          </a:graphicData>
        </a:graphic>
      </p:graphicFrame>
      <p:sp>
        <p:nvSpPr>
          <p:cNvPr id="3" name="タイトル 2"/>
          <p:cNvSpPr>
            <a:spLocks noGrp="1"/>
          </p:cNvSpPr>
          <p:nvPr>
            <p:ph type="title"/>
          </p:nvPr>
        </p:nvSpPr>
        <p:spPr/>
        <p:txBody>
          <a:bodyPr/>
          <a:lstStyle/>
          <a:p>
            <a:pPr>
              <a:lnSpc>
                <a:spcPts val="3000"/>
              </a:lnSpc>
            </a:pPr>
            <a:r>
              <a:rPr kumimoji="1" lang="en-US" altLang="ja-JP" dirty="0" smtClean="0"/>
              <a:t>Behaviors </a:t>
            </a:r>
            <a:r>
              <a:rPr kumimoji="1" lang="en-US" altLang="ja-JP" dirty="0"/>
              <a:t>and Technical Recommendations </a:t>
            </a:r>
            <a:endParaRPr kumimoji="1" lang="ja-JP" altLang="en-US" dirty="0"/>
          </a:p>
        </p:txBody>
      </p:sp>
    </p:spTree>
    <p:extLst>
      <p:ext uri="{BB962C8B-B14F-4D97-AF65-F5344CB8AC3E}">
        <p14:creationId xmlns:p14="http://schemas.microsoft.com/office/powerpoint/2010/main" val="31560912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7"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24</a:t>
            </a:fld>
            <a:endParaRPr sz="1200" b="0" i="0" u="none" strike="noStrike" cap="none" dirty="0">
              <a:solidFill>
                <a:srgbClr val="FFFFFF"/>
              </a:solidFill>
              <a:latin typeface="Cabin"/>
              <a:ea typeface="Cabin"/>
              <a:cs typeface="Cabin"/>
              <a:sym typeface="Cabin"/>
            </a:endParaRPr>
          </a:p>
        </p:txBody>
      </p:sp>
      <p:graphicFrame>
        <p:nvGraphicFramePr>
          <p:cNvPr id="5" name="Table 4"/>
          <p:cNvGraphicFramePr>
            <a:graphicFrameLocks noGrp="1"/>
          </p:cNvGraphicFramePr>
          <p:nvPr>
            <p:extLst>
              <p:ext uri="{D42A27DB-BD31-4B8C-83A1-F6EECF244321}">
                <p14:modId xmlns:p14="http://schemas.microsoft.com/office/powerpoint/2010/main" val="1074783538"/>
              </p:ext>
            </p:extLst>
          </p:nvPr>
        </p:nvGraphicFramePr>
        <p:xfrm>
          <a:off x="619286" y="1299990"/>
          <a:ext cx="8524714" cy="4282440"/>
        </p:xfrm>
        <a:graphic>
          <a:graphicData uri="http://schemas.openxmlformats.org/drawingml/2006/table">
            <a:tbl>
              <a:tblPr firstRow="1" bandRow="1">
                <a:tableStyleId>{5C22544A-7EE6-4342-B048-85BDC9FD1C3A}</a:tableStyleId>
              </a:tblPr>
              <a:tblGrid>
                <a:gridCol w="4262357">
                  <a:extLst>
                    <a:ext uri="{9D8B030D-6E8A-4147-A177-3AD203B41FA5}">
                      <a16:colId xmlns:a16="http://schemas.microsoft.com/office/drawing/2014/main" val="20000"/>
                    </a:ext>
                  </a:extLst>
                </a:gridCol>
                <a:gridCol w="4262357">
                  <a:extLst>
                    <a:ext uri="{9D8B030D-6E8A-4147-A177-3AD203B41FA5}">
                      <a16:colId xmlns:a16="http://schemas.microsoft.com/office/drawing/2014/main" val="20001"/>
                    </a:ext>
                  </a:extLst>
                </a:gridCol>
              </a:tblGrid>
              <a:tr h="4176765">
                <a:tc>
                  <a:txBody>
                    <a:bodyPr/>
                    <a:lstStyle/>
                    <a:p>
                      <a:pPr marL="457200" indent="-457200">
                        <a:lnSpc>
                          <a:spcPts val="3000"/>
                        </a:lnSpc>
                        <a:buFont typeface="+mj-lt"/>
                        <a:buAutoNum type="arabicPeriod"/>
                      </a:pPr>
                      <a:r>
                        <a:rPr lang="en-US" sz="2400" b="0" dirty="0" smtClean="0">
                          <a:solidFill>
                            <a:schemeClr val="tx1"/>
                          </a:solidFill>
                          <a:latin typeface="Calibri"/>
                          <a:cs typeface="Calibri"/>
                        </a:rPr>
                        <a:t>Activity Streams 2.0 </a:t>
                      </a:r>
                    </a:p>
                    <a:p>
                      <a:pPr marL="457200" indent="-457200">
                        <a:lnSpc>
                          <a:spcPts val="3000"/>
                        </a:lnSpc>
                        <a:buFont typeface="+mj-lt"/>
                        <a:buAutoNum type="arabicPeriod"/>
                      </a:pPr>
                      <a:r>
                        <a:rPr lang="en-US" sz="2400" b="0" dirty="0" smtClean="0">
                          <a:solidFill>
                            <a:schemeClr val="tx1"/>
                          </a:solidFill>
                          <a:latin typeface="Calibri"/>
                          <a:cs typeface="Calibri"/>
                        </a:rPr>
                        <a:t>COUNTER </a:t>
                      </a:r>
                    </a:p>
                    <a:p>
                      <a:pPr marL="457200" indent="-457200">
                        <a:lnSpc>
                          <a:spcPts val="3000"/>
                        </a:lnSpc>
                        <a:buFont typeface="+mj-lt"/>
                        <a:buAutoNum type="arabicPeriod"/>
                      </a:pPr>
                      <a:r>
                        <a:rPr lang="en-US" sz="2400" b="0" dirty="0" smtClean="0">
                          <a:solidFill>
                            <a:schemeClr val="tx1"/>
                          </a:solidFill>
                          <a:latin typeface="Calibri"/>
                          <a:cs typeface="Calibri"/>
                        </a:rPr>
                        <a:t>Creative Commons Licenses </a:t>
                      </a:r>
                    </a:p>
                    <a:p>
                      <a:pPr marL="457200" indent="-457200">
                        <a:lnSpc>
                          <a:spcPts val="3000"/>
                        </a:lnSpc>
                        <a:buFont typeface="+mj-lt"/>
                        <a:buAutoNum type="arabicPeriod"/>
                      </a:pPr>
                      <a:r>
                        <a:rPr lang="en-US" sz="2400" b="0" dirty="0" err="1" smtClean="0">
                          <a:solidFill>
                            <a:schemeClr val="tx1"/>
                          </a:solidFill>
                          <a:latin typeface="Calibri"/>
                          <a:cs typeface="Calibri"/>
                        </a:rPr>
                        <a:t>ETag</a:t>
                      </a:r>
                      <a:r>
                        <a:rPr lang="en-US" sz="2400" b="0" dirty="0" smtClean="0">
                          <a:solidFill>
                            <a:schemeClr val="tx1"/>
                          </a:solidFill>
                          <a:latin typeface="Calibri"/>
                          <a:cs typeface="Calibri"/>
                        </a:rPr>
                        <a:t> </a:t>
                      </a:r>
                    </a:p>
                    <a:p>
                      <a:pPr marL="457200" indent="-457200">
                        <a:lnSpc>
                          <a:spcPts val="3000"/>
                        </a:lnSpc>
                        <a:buFont typeface="+mj-lt"/>
                        <a:buAutoNum type="arabicPeriod"/>
                      </a:pPr>
                      <a:r>
                        <a:rPr lang="en-US" sz="2400" b="0" dirty="0" smtClean="0">
                          <a:solidFill>
                            <a:schemeClr val="tx1"/>
                          </a:solidFill>
                          <a:latin typeface="Calibri"/>
                          <a:cs typeface="Calibri"/>
                        </a:rPr>
                        <a:t>HTTP Signatures</a:t>
                      </a:r>
                    </a:p>
                    <a:p>
                      <a:pPr marL="457200" indent="-457200">
                        <a:lnSpc>
                          <a:spcPts val="3000"/>
                        </a:lnSpc>
                        <a:buFont typeface="+mj-lt"/>
                        <a:buAutoNum type="arabicPeriod"/>
                      </a:pPr>
                      <a:r>
                        <a:rPr lang="en-US" sz="2400" b="0" dirty="0" smtClean="0">
                          <a:solidFill>
                            <a:schemeClr val="tx1"/>
                          </a:solidFill>
                          <a:latin typeface="Calibri"/>
                          <a:cs typeface="Calibri"/>
                        </a:rPr>
                        <a:t>IPFS International Image</a:t>
                      </a:r>
                    </a:p>
                    <a:p>
                      <a:pPr marL="457200" indent="-457200">
                        <a:lnSpc>
                          <a:spcPts val="3000"/>
                        </a:lnSpc>
                        <a:buFont typeface="+mj-lt"/>
                        <a:buAutoNum type="arabicPeriod"/>
                      </a:pPr>
                      <a:r>
                        <a:rPr lang="en-US" sz="2400" b="0" dirty="0" smtClean="0">
                          <a:solidFill>
                            <a:schemeClr val="tx1"/>
                          </a:solidFill>
                          <a:latin typeface="Calibri"/>
                          <a:cs typeface="Calibri"/>
                        </a:rPr>
                        <a:t>Interoperability Framework </a:t>
                      </a:r>
                    </a:p>
                    <a:p>
                      <a:pPr marL="457200" indent="-457200">
                        <a:lnSpc>
                          <a:spcPts val="3000"/>
                        </a:lnSpc>
                        <a:buFont typeface="+mj-lt"/>
                        <a:buAutoNum type="arabicPeriod"/>
                      </a:pPr>
                      <a:r>
                        <a:rPr lang="en-US" sz="2400" b="0" dirty="0" smtClean="0">
                          <a:solidFill>
                            <a:schemeClr val="tx1"/>
                          </a:solidFill>
                          <a:latin typeface="Calibri"/>
                          <a:cs typeface="Calibri"/>
                        </a:rPr>
                        <a:t>Linked Data Notifications </a:t>
                      </a:r>
                    </a:p>
                    <a:p>
                      <a:pPr marL="457200" indent="-457200">
                        <a:lnSpc>
                          <a:spcPts val="3000"/>
                        </a:lnSpc>
                        <a:buFont typeface="+mj-lt"/>
                        <a:buAutoNum type="arabicPeriod"/>
                      </a:pPr>
                      <a:r>
                        <a:rPr lang="en-US" sz="2400" b="0" dirty="0" smtClean="0">
                          <a:solidFill>
                            <a:schemeClr val="tx1"/>
                          </a:solidFill>
                          <a:latin typeface="Calibri"/>
                          <a:cs typeface="Calibri"/>
                        </a:rPr>
                        <a:t>ORCID and other author</a:t>
                      </a:r>
                      <a:r>
                        <a:rPr lang="en-US" sz="2400" b="0" baseline="0" dirty="0" smtClean="0">
                          <a:solidFill>
                            <a:schemeClr val="tx1"/>
                          </a:solidFill>
                          <a:latin typeface="Calibri"/>
                          <a:cs typeface="Calibri"/>
                        </a:rPr>
                        <a:t> IDs</a:t>
                      </a:r>
                      <a:endParaRPr lang="en-US" sz="2400" b="0" dirty="0" smtClean="0">
                        <a:solidFill>
                          <a:schemeClr val="tx1"/>
                        </a:solidFill>
                        <a:latin typeface="Calibri"/>
                        <a:cs typeface="Calibri"/>
                      </a:endParaRPr>
                    </a:p>
                    <a:p>
                      <a:pPr marL="457200" indent="-457200">
                        <a:lnSpc>
                          <a:spcPts val="3000"/>
                        </a:lnSpc>
                        <a:buFont typeface="+mj-lt"/>
                        <a:buAutoNum type="arabicPeriod"/>
                      </a:pPr>
                      <a:r>
                        <a:rPr lang="en-US" sz="2400" b="0" dirty="0" err="1" smtClean="0">
                          <a:solidFill>
                            <a:schemeClr val="tx1"/>
                          </a:solidFill>
                          <a:latin typeface="Calibri"/>
                          <a:cs typeface="Calibri"/>
                        </a:rPr>
                        <a:t>OpenID</a:t>
                      </a:r>
                      <a:r>
                        <a:rPr lang="en-US" sz="2400" b="0" dirty="0" smtClean="0">
                          <a:solidFill>
                            <a:schemeClr val="tx1"/>
                          </a:solidFill>
                          <a:latin typeface="Calibri"/>
                          <a:cs typeface="Calibri"/>
                        </a:rPr>
                        <a:t> Connect </a:t>
                      </a:r>
                    </a:p>
                  </a:txBody>
                  <a:tcPr>
                    <a:noFill/>
                  </a:tcPr>
                </a:tc>
                <a:tc>
                  <a:txBody>
                    <a:bodyPr/>
                    <a:lstStyle/>
                    <a:p>
                      <a:pPr marL="0" marR="0" indent="0" algn="l" defTabSz="914400" rtl="0" eaLnBrk="1" fontAlgn="auto" latinLnBrk="0" hangingPunct="1">
                        <a:lnSpc>
                          <a:spcPts val="3000"/>
                        </a:lnSpc>
                        <a:spcBef>
                          <a:spcPts val="0"/>
                        </a:spcBef>
                        <a:spcAft>
                          <a:spcPts val="0"/>
                        </a:spcAft>
                        <a:buClr>
                          <a:srgbClr val="000000"/>
                        </a:buClr>
                        <a:buSzTx/>
                        <a:buFont typeface="Arial"/>
                        <a:buNone/>
                        <a:tabLst/>
                        <a:defRPr/>
                      </a:pPr>
                      <a:r>
                        <a:rPr lang="en-US" sz="2400" b="0" dirty="0" smtClean="0">
                          <a:solidFill>
                            <a:srgbClr val="000000"/>
                          </a:solidFill>
                          <a:latin typeface="Calibri"/>
                          <a:cs typeface="Calibri"/>
                        </a:rPr>
                        <a:t>11. </a:t>
                      </a:r>
                      <a:r>
                        <a:rPr lang="en-US" sz="2400" b="0" dirty="0" err="1" smtClean="0">
                          <a:solidFill>
                            <a:srgbClr val="000000"/>
                          </a:solidFill>
                          <a:latin typeface="Calibri"/>
                          <a:cs typeface="Calibri"/>
                        </a:rPr>
                        <a:t>ResourceSync</a:t>
                      </a:r>
                      <a:endParaRPr lang="en-US" sz="2400" b="0" dirty="0" smtClean="0">
                        <a:solidFill>
                          <a:srgbClr val="000000"/>
                        </a:solidFill>
                        <a:latin typeface="Calibri"/>
                        <a:cs typeface="Calibri"/>
                      </a:endParaRPr>
                    </a:p>
                    <a:p>
                      <a:pPr marL="0" marR="0" indent="0" algn="l" defTabSz="914400" rtl="0" eaLnBrk="1" fontAlgn="auto" latinLnBrk="0" hangingPunct="1">
                        <a:lnSpc>
                          <a:spcPts val="3000"/>
                        </a:lnSpc>
                        <a:spcBef>
                          <a:spcPts val="0"/>
                        </a:spcBef>
                        <a:spcAft>
                          <a:spcPts val="0"/>
                        </a:spcAft>
                        <a:buClr>
                          <a:srgbClr val="000000"/>
                        </a:buClr>
                        <a:buSzTx/>
                        <a:buFont typeface="Arial"/>
                        <a:buNone/>
                        <a:tabLst/>
                        <a:defRPr/>
                      </a:pPr>
                      <a:r>
                        <a:rPr lang="en-US" sz="2400" b="0" dirty="0" smtClean="0">
                          <a:solidFill>
                            <a:srgbClr val="000000"/>
                          </a:solidFill>
                          <a:latin typeface="Calibri"/>
                          <a:cs typeface="Calibri"/>
                        </a:rPr>
                        <a:t>12.</a:t>
                      </a:r>
                      <a:r>
                        <a:rPr lang="en-US" sz="2400" b="0" baseline="0" dirty="0" smtClean="0">
                          <a:solidFill>
                            <a:srgbClr val="000000"/>
                          </a:solidFill>
                          <a:latin typeface="Calibri"/>
                          <a:cs typeface="Calibri"/>
                        </a:rPr>
                        <a:t>  </a:t>
                      </a:r>
                      <a:r>
                        <a:rPr lang="en-US" sz="2400" b="0" dirty="0" smtClean="0">
                          <a:solidFill>
                            <a:srgbClr val="000000"/>
                          </a:solidFill>
                          <a:latin typeface="Calibri"/>
                          <a:cs typeface="Calibri"/>
                        </a:rPr>
                        <a:t>SUSHI </a:t>
                      </a:r>
                    </a:p>
                    <a:p>
                      <a:pPr marL="0" marR="0" indent="0" algn="l" defTabSz="914400" rtl="0" eaLnBrk="1" fontAlgn="auto" latinLnBrk="0" hangingPunct="1">
                        <a:lnSpc>
                          <a:spcPts val="3000"/>
                        </a:lnSpc>
                        <a:spcBef>
                          <a:spcPts val="0"/>
                        </a:spcBef>
                        <a:spcAft>
                          <a:spcPts val="0"/>
                        </a:spcAft>
                        <a:buClr>
                          <a:srgbClr val="000000"/>
                        </a:buClr>
                        <a:buSzTx/>
                        <a:buFont typeface="Arial"/>
                        <a:buNone/>
                        <a:tabLst/>
                        <a:defRPr/>
                      </a:pPr>
                      <a:r>
                        <a:rPr lang="en-US" sz="2400" b="0" dirty="0" smtClean="0">
                          <a:solidFill>
                            <a:srgbClr val="000000"/>
                          </a:solidFill>
                          <a:latin typeface="Calibri"/>
                          <a:cs typeface="Calibri"/>
                        </a:rPr>
                        <a:t>13.  SWORD </a:t>
                      </a:r>
                    </a:p>
                    <a:p>
                      <a:pPr marL="0" marR="0" indent="0" algn="l" defTabSz="914400" rtl="0" eaLnBrk="1" fontAlgn="auto" latinLnBrk="0" hangingPunct="1">
                        <a:lnSpc>
                          <a:spcPts val="3000"/>
                        </a:lnSpc>
                        <a:spcBef>
                          <a:spcPts val="0"/>
                        </a:spcBef>
                        <a:spcAft>
                          <a:spcPts val="0"/>
                        </a:spcAft>
                        <a:buClr>
                          <a:srgbClr val="000000"/>
                        </a:buClr>
                        <a:buSzTx/>
                        <a:buFont typeface="Arial"/>
                        <a:buNone/>
                        <a:tabLst/>
                        <a:defRPr/>
                      </a:pPr>
                      <a:r>
                        <a:rPr lang="en-US" sz="2400" b="0" dirty="0" smtClean="0">
                          <a:solidFill>
                            <a:srgbClr val="000000"/>
                          </a:solidFill>
                          <a:latin typeface="Calibri"/>
                          <a:cs typeface="Calibri"/>
                        </a:rPr>
                        <a:t>14.   Signposting </a:t>
                      </a:r>
                    </a:p>
                    <a:p>
                      <a:pPr marL="0" marR="0" indent="0" algn="l" defTabSz="914400" rtl="0" eaLnBrk="1" fontAlgn="auto" latinLnBrk="0" hangingPunct="1">
                        <a:lnSpc>
                          <a:spcPts val="3000"/>
                        </a:lnSpc>
                        <a:spcBef>
                          <a:spcPts val="0"/>
                        </a:spcBef>
                        <a:spcAft>
                          <a:spcPts val="0"/>
                        </a:spcAft>
                        <a:buClr>
                          <a:srgbClr val="000000"/>
                        </a:buClr>
                        <a:buSzTx/>
                        <a:buFont typeface="Arial"/>
                        <a:buNone/>
                        <a:tabLst/>
                        <a:defRPr/>
                      </a:pPr>
                      <a:r>
                        <a:rPr lang="en-US" sz="2400" b="0" dirty="0" smtClean="0">
                          <a:solidFill>
                            <a:srgbClr val="000000"/>
                          </a:solidFill>
                          <a:latin typeface="Calibri"/>
                          <a:cs typeface="Calibri"/>
                        </a:rPr>
                        <a:t>15.   Sitemaps </a:t>
                      </a:r>
                    </a:p>
                    <a:p>
                      <a:pPr marL="457200" marR="0" indent="-457200" algn="l" defTabSz="914400" rtl="0" eaLnBrk="1" fontAlgn="auto" latinLnBrk="0" hangingPunct="1">
                        <a:lnSpc>
                          <a:spcPts val="3000"/>
                        </a:lnSpc>
                        <a:spcBef>
                          <a:spcPts val="0"/>
                        </a:spcBef>
                        <a:spcAft>
                          <a:spcPts val="0"/>
                        </a:spcAft>
                        <a:buClr>
                          <a:srgbClr val="000000"/>
                        </a:buClr>
                        <a:buSzTx/>
                        <a:buFont typeface="Arial"/>
                        <a:buAutoNum type="arabicPeriod" startAt="16"/>
                        <a:tabLst/>
                        <a:defRPr/>
                      </a:pPr>
                      <a:r>
                        <a:rPr lang="en-US" sz="2400" b="0" dirty="0" smtClean="0">
                          <a:solidFill>
                            <a:srgbClr val="000000"/>
                          </a:solidFill>
                          <a:latin typeface="Calibri"/>
                          <a:cs typeface="Calibri"/>
                        </a:rPr>
                        <a:t>Social Network Identities </a:t>
                      </a:r>
                    </a:p>
                    <a:p>
                      <a:pPr marL="457200" marR="0" indent="-457200" algn="l" defTabSz="914400" rtl="0" eaLnBrk="1" fontAlgn="auto" latinLnBrk="0" hangingPunct="1">
                        <a:lnSpc>
                          <a:spcPts val="3000"/>
                        </a:lnSpc>
                        <a:spcBef>
                          <a:spcPts val="0"/>
                        </a:spcBef>
                        <a:spcAft>
                          <a:spcPts val="0"/>
                        </a:spcAft>
                        <a:buClr>
                          <a:srgbClr val="000000"/>
                        </a:buClr>
                        <a:buSzTx/>
                        <a:buFont typeface="Arial"/>
                        <a:buAutoNum type="arabicPeriod" startAt="16"/>
                        <a:tabLst/>
                        <a:defRPr/>
                      </a:pPr>
                      <a:r>
                        <a:rPr lang="en-US" sz="2400" b="0" dirty="0" smtClean="0">
                          <a:solidFill>
                            <a:srgbClr val="000000"/>
                          </a:solidFill>
                          <a:latin typeface="Calibri"/>
                          <a:cs typeface="Calibri"/>
                        </a:rPr>
                        <a:t>Web Annotation Model and</a:t>
                      </a:r>
                      <a:r>
                        <a:rPr lang="en-US" sz="2400" b="0" baseline="0" dirty="0" smtClean="0">
                          <a:solidFill>
                            <a:srgbClr val="000000"/>
                          </a:solidFill>
                          <a:latin typeface="Calibri"/>
                          <a:cs typeface="Calibri"/>
                        </a:rPr>
                        <a:t> </a:t>
                      </a:r>
                      <a:r>
                        <a:rPr lang="en-US" sz="2400" b="0" dirty="0" smtClean="0">
                          <a:solidFill>
                            <a:srgbClr val="000000"/>
                          </a:solidFill>
                          <a:latin typeface="Calibri"/>
                          <a:cs typeface="Calibri"/>
                        </a:rPr>
                        <a:t>Protocol </a:t>
                      </a:r>
                    </a:p>
                    <a:p>
                      <a:pPr marL="457200" marR="0" indent="-457200" algn="l" defTabSz="914400" rtl="0" eaLnBrk="1" fontAlgn="auto" latinLnBrk="0" hangingPunct="1">
                        <a:lnSpc>
                          <a:spcPts val="3000"/>
                        </a:lnSpc>
                        <a:spcBef>
                          <a:spcPts val="0"/>
                        </a:spcBef>
                        <a:spcAft>
                          <a:spcPts val="0"/>
                        </a:spcAft>
                        <a:buClr>
                          <a:srgbClr val="000000"/>
                        </a:buClr>
                        <a:buSzTx/>
                        <a:buFont typeface="Arial"/>
                        <a:buAutoNum type="arabicPeriod" startAt="16"/>
                        <a:tabLst/>
                        <a:defRPr/>
                      </a:pPr>
                      <a:r>
                        <a:rPr lang="en-US" sz="2400" b="0" dirty="0" err="1" smtClean="0">
                          <a:solidFill>
                            <a:srgbClr val="000000"/>
                          </a:solidFill>
                          <a:latin typeface="Calibri"/>
                          <a:cs typeface="Calibri"/>
                        </a:rPr>
                        <a:t>WebID</a:t>
                      </a:r>
                      <a:r>
                        <a:rPr lang="en-US" sz="2400" b="0" dirty="0" smtClean="0">
                          <a:solidFill>
                            <a:srgbClr val="000000"/>
                          </a:solidFill>
                          <a:latin typeface="Calibri"/>
                          <a:cs typeface="Calibri"/>
                        </a:rPr>
                        <a:t> and</a:t>
                      </a:r>
                      <a:r>
                        <a:rPr lang="en-US" sz="2400" b="0" baseline="0" dirty="0" smtClean="0">
                          <a:solidFill>
                            <a:srgbClr val="000000"/>
                          </a:solidFill>
                          <a:latin typeface="Calibri"/>
                          <a:cs typeface="Calibri"/>
                        </a:rPr>
                        <a:t> </a:t>
                      </a:r>
                      <a:r>
                        <a:rPr lang="en-US" sz="2400" b="0" dirty="0" err="1" smtClean="0">
                          <a:solidFill>
                            <a:srgbClr val="000000"/>
                          </a:solidFill>
                          <a:latin typeface="Calibri"/>
                          <a:cs typeface="Calibri"/>
                        </a:rPr>
                        <a:t>WebID</a:t>
                      </a:r>
                      <a:r>
                        <a:rPr lang="en-US" sz="2400" b="0" dirty="0" smtClean="0">
                          <a:solidFill>
                            <a:srgbClr val="000000"/>
                          </a:solidFill>
                          <a:latin typeface="Calibri"/>
                          <a:cs typeface="Calibri"/>
                        </a:rPr>
                        <a:t>/TLS </a:t>
                      </a:r>
                    </a:p>
                    <a:p>
                      <a:pPr marL="457200" marR="0" indent="-457200" algn="l" defTabSz="914400" rtl="0" eaLnBrk="1" fontAlgn="auto" latinLnBrk="0" hangingPunct="1">
                        <a:lnSpc>
                          <a:spcPts val="3000"/>
                        </a:lnSpc>
                        <a:spcBef>
                          <a:spcPts val="0"/>
                        </a:spcBef>
                        <a:spcAft>
                          <a:spcPts val="0"/>
                        </a:spcAft>
                        <a:buClr>
                          <a:srgbClr val="000000"/>
                        </a:buClr>
                        <a:buSzTx/>
                        <a:buFont typeface="Arial"/>
                        <a:buAutoNum type="arabicPeriod" startAt="16"/>
                        <a:tabLst/>
                        <a:defRPr/>
                      </a:pPr>
                      <a:r>
                        <a:rPr lang="en-US" sz="2400" b="0" dirty="0" err="1" smtClean="0">
                          <a:solidFill>
                            <a:srgbClr val="000000"/>
                          </a:solidFill>
                          <a:latin typeface="Calibri"/>
                          <a:cs typeface="Calibri"/>
                        </a:rPr>
                        <a:t>WebSub</a:t>
                      </a:r>
                      <a:r>
                        <a:rPr lang="en-US" sz="2400" b="0" dirty="0" smtClean="0">
                          <a:solidFill>
                            <a:srgbClr val="000000"/>
                          </a:solidFill>
                          <a:latin typeface="Calibri"/>
                          <a:cs typeface="Calibri"/>
                        </a:rPr>
                        <a:t> </a:t>
                      </a:r>
                    </a:p>
                    <a:p>
                      <a:pPr marL="457200" marR="0" indent="-457200" algn="l" defTabSz="914400" rtl="0" eaLnBrk="1" fontAlgn="auto" latinLnBrk="0" hangingPunct="1">
                        <a:lnSpc>
                          <a:spcPts val="3000"/>
                        </a:lnSpc>
                        <a:spcBef>
                          <a:spcPts val="0"/>
                        </a:spcBef>
                        <a:spcAft>
                          <a:spcPts val="0"/>
                        </a:spcAft>
                        <a:buClr>
                          <a:srgbClr val="000000"/>
                        </a:buClr>
                        <a:buSzTx/>
                        <a:buFont typeface="Arial"/>
                        <a:buAutoNum type="arabicPeriod" startAt="16"/>
                        <a:tabLst/>
                        <a:defRPr/>
                      </a:pPr>
                      <a:r>
                        <a:rPr lang="en-US" sz="2400" b="0" dirty="0" err="1" smtClean="0">
                          <a:solidFill>
                            <a:srgbClr val="000000"/>
                          </a:solidFill>
                          <a:latin typeface="Calibri"/>
                          <a:cs typeface="Calibri"/>
                        </a:rPr>
                        <a:t>Webmention</a:t>
                      </a:r>
                      <a:r>
                        <a:rPr lang="en-US" sz="2400" b="0" dirty="0" smtClean="0">
                          <a:solidFill>
                            <a:srgbClr val="000000"/>
                          </a:solidFill>
                          <a:latin typeface="Calibri"/>
                          <a:cs typeface="Calibri"/>
                        </a:rPr>
                        <a:t> </a:t>
                      </a:r>
                      <a:endParaRPr lang="en-US" sz="2400" b="0" dirty="0">
                        <a:solidFill>
                          <a:srgbClr val="000000"/>
                        </a:solidFill>
                        <a:latin typeface="Calibri"/>
                        <a:cs typeface="Calibri"/>
                      </a:endParaRPr>
                    </a:p>
                  </a:txBody>
                  <a:tcPr>
                    <a:noFill/>
                  </a:tcPr>
                </a:tc>
                <a:extLst>
                  <a:ext uri="{0D108BD9-81ED-4DB2-BD59-A6C34878D82A}">
                    <a16:rowId xmlns:a16="http://schemas.microsoft.com/office/drawing/2014/main" val="10000"/>
                  </a:ext>
                </a:extLst>
              </a:tr>
            </a:tbl>
          </a:graphicData>
        </a:graphic>
      </p:graphicFrame>
      <p:sp>
        <p:nvSpPr>
          <p:cNvPr id="6" name="タイトル 5"/>
          <p:cNvSpPr>
            <a:spLocks noGrp="1"/>
          </p:cNvSpPr>
          <p:nvPr>
            <p:ph type="title"/>
          </p:nvPr>
        </p:nvSpPr>
        <p:spPr/>
        <p:txBody>
          <a:bodyPr/>
          <a:lstStyle/>
          <a:p>
            <a:pPr>
              <a:lnSpc>
                <a:spcPts val="3300"/>
              </a:lnSpc>
            </a:pPr>
            <a:r>
              <a:rPr kumimoji="1" lang="en-US" altLang="ja-JP" dirty="0"/>
              <a:t>Technologies, Standards and Protocols</a:t>
            </a:r>
            <a:endParaRPr kumimoji="1" lang="ja-JP" altLang="en-US" dirty="0"/>
          </a:p>
        </p:txBody>
      </p:sp>
    </p:spTree>
    <p:extLst>
      <p:ext uri="{BB962C8B-B14F-4D97-AF65-F5344CB8AC3E}">
        <p14:creationId xmlns:p14="http://schemas.microsoft.com/office/powerpoint/2010/main" val="4149138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a:t>1. Exposing​ ​Identifiers</a:t>
            </a:r>
            <a:endParaRPr kumimoji="1" lang="ja-JP" altLang="en-US" dirty="0"/>
          </a:p>
        </p:txBody>
      </p:sp>
      <p:sp>
        <p:nvSpPr>
          <p:cNvPr id="5" name="テキスト プレースホルダー 4"/>
          <p:cNvSpPr>
            <a:spLocks noGrp="1"/>
          </p:cNvSpPr>
          <p:nvPr>
            <p:ph type="body" idx="1"/>
          </p:nvPr>
        </p:nvSpPr>
        <p:spPr/>
        <p:txBody>
          <a:bodyPr>
            <a:normAutofit lnSpcReduction="10000"/>
          </a:bodyPr>
          <a:lstStyle/>
          <a:p>
            <a:r>
              <a:rPr kumimoji="1" lang="en-US" altLang="ja-JP" dirty="0"/>
              <a:t>User​ ​</a:t>
            </a:r>
            <a:r>
              <a:rPr kumimoji="1" lang="en-US" altLang="ja-JP" dirty="0" smtClean="0"/>
              <a:t>stories</a:t>
            </a:r>
          </a:p>
          <a:p>
            <a:pPr lvl="1"/>
            <a:r>
              <a:rPr kumimoji="1" lang="en-US" altLang="ja-JP" dirty="0" smtClean="0">
                <a:latin typeface="Calibri" panose="020F0502020204030204" pitchFamily="34" charset="0"/>
                <a:cs typeface="Calibri" panose="020F0502020204030204" pitchFamily="34" charset="0"/>
              </a:rPr>
              <a:t>As </a:t>
            </a:r>
            <a:r>
              <a:rPr kumimoji="1" lang="en-US" altLang="ja-JP" dirty="0">
                <a:latin typeface="Calibri" panose="020F0502020204030204" pitchFamily="34" charset="0"/>
                <a:cs typeface="Calibri" panose="020F0502020204030204" pitchFamily="34" charset="0"/>
              </a:rPr>
              <a:t>a web reference manager, annotation tool, or crawler, when I encounter a landing page </a:t>
            </a:r>
            <a:r>
              <a:rPr kumimoji="1" lang="en-US" altLang="ja-JP" dirty="0" smtClean="0">
                <a:latin typeface="Calibri" panose="020F0502020204030204" pitchFamily="34" charset="0"/>
                <a:cs typeface="Calibri" panose="020F0502020204030204" pitchFamily="34" charset="0"/>
              </a:rPr>
              <a:t>or any </a:t>
            </a:r>
            <a:r>
              <a:rPr kumimoji="1" lang="en-US" altLang="ja-JP" dirty="0">
                <a:latin typeface="Calibri" panose="020F0502020204030204" pitchFamily="34" charset="0"/>
                <a:cs typeface="Calibri" panose="020F0502020204030204" pitchFamily="34" charset="0"/>
              </a:rPr>
              <a:t>other web resource that is part of a scholarly object, I need to easily identify the </a:t>
            </a:r>
            <a:r>
              <a:rPr kumimoji="1" lang="en-US" altLang="ja-JP" dirty="0" smtClean="0">
                <a:latin typeface="Calibri" panose="020F0502020204030204" pitchFamily="34" charset="0"/>
                <a:cs typeface="Calibri" panose="020F0502020204030204" pitchFamily="34" charset="0"/>
              </a:rPr>
              <a:t>associated persistent </a:t>
            </a:r>
            <a:r>
              <a:rPr kumimoji="1" lang="en-US" altLang="ja-JP" dirty="0">
                <a:latin typeface="Calibri" panose="020F0502020204030204" pitchFamily="34" charset="0"/>
                <a:cs typeface="Calibri" panose="020F0502020204030204" pitchFamily="34" charset="0"/>
              </a:rPr>
              <a:t>​HTTP ​URI ​for ​the ​resource, ​so ​that ​I </a:t>
            </a:r>
            <a:r>
              <a:rPr kumimoji="1" lang="en-US" altLang="ja-JP" dirty="0" smtClean="0">
                <a:latin typeface="Calibri" panose="020F0502020204030204" pitchFamily="34" charset="0"/>
                <a:cs typeface="Calibri" panose="020F0502020204030204" pitchFamily="34" charset="0"/>
              </a:rPr>
              <a:t>​can ​</a:t>
            </a:r>
            <a:r>
              <a:rPr kumimoji="1" lang="en-US" altLang="ja-JP" dirty="0">
                <a:latin typeface="Calibri" panose="020F0502020204030204" pitchFamily="34" charset="0"/>
                <a:cs typeface="Calibri" panose="020F0502020204030204" pitchFamily="34" charset="0"/>
              </a:rPr>
              <a:t>retrieve ​it</a:t>
            </a:r>
            <a:r>
              <a:rPr kumimoji="1" lang="en-US" altLang="ja-JP" dirty="0" smtClean="0">
                <a:latin typeface="Calibri" panose="020F0502020204030204" pitchFamily="34" charset="0"/>
                <a:cs typeface="Calibri" panose="020F0502020204030204" pitchFamily="34" charset="0"/>
              </a:rPr>
              <a:t>.</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r>
              <a:rPr kumimoji="1" lang="en-US" altLang="ja-JP" dirty="0">
                <a:latin typeface="Calibri" panose="020F0502020204030204" pitchFamily="34" charset="0"/>
                <a:cs typeface="Calibri" panose="020F0502020204030204" pitchFamily="34" charset="0"/>
              </a:rPr>
              <a:t>Signposting​ </a:t>
            </a:r>
            <a:endParaRPr kumimoji="1" lang="ja-JP" altLang="en-US"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2249184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gn="l">
              <a:lnSpc>
                <a:spcPts val="3000"/>
              </a:lnSpc>
            </a:pPr>
            <a:r>
              <a:rPr kumimoji="1" lang="en-US" altLang="ja-JP" dirty="0"/>
              <a:t>2.​ ​Declaring​ ​Licenses​ </a:t>
            </a:r>
            <a:r>
              <a:rPr kumimoji="1" lang="en-US" altLang="ja-JP" dirty="0" smtClean="0"/>
              <a:t>​</a:t>
            </a:r>
            <a:br>
              <a:rPr kumimoji="1" lang="en-US" altLang="ja-JP" dirty="0" smtClean="0"/>
            </a:br>
            <a:r>
              <a:rPr kumimoji="1" lang="en-US" altLang="ja-JP" dirty="0" smtClean="0"/>
              <a:t>at</a:t>
            </a:r>
            <a:r>
              <a:rPr kumimoji="1" lang="en-US" altLang="ja-JP" dirty="0"/>
              <a:t>​ ​the​ ​Resource​ ​Level</a:t>
            </a:r>
            <a:endParaRPr kumimoji="1" lang="ja-JP" altLang="en-US" dirty="0"/>
          </a:p>
        </p:txBody>
      </p:sp>
      <p:sp>
        <p:nvSpPr>
          <p:cNvPr id="5" name="テキスト プレースホルダー 4"/>
          <p:cNvSpPr>
            <a:spLocks noGrp="1"/>
          </p:cNvSpPr>
          <p:nvPr>
            <p:ph type="body" idx="1"/>
          </p:nvPr>
        </p:nvSpPr>
        <p:spPr/>
        <p:txBody>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machine or human user, I need to easily and uniformly identify the licensing and </a:t>
            </a:r>
            <a:r>
              <a:rPr kumimoji="1" lang="en-US" altLang="ja-JP" dirty="0" smtClean="0">
                <a:latin typeface="Calibri" panose="020F0502020204030204" pitchFamily="34" charset="0"/>
                <a:cs typeface="Calibri" panose="020F0502020204030204" pitchFamily="34" charset="0"/>
              </a:rPr>
              <a:t>re-use conditions </a:t>
            </a:r>
            <a:r>
              <a:rPr kumimoji="1" lang="en-US" altLang="ja-JP" dirty="0">
                <a:latin typeface="Calibri" panose="020F0502020204030204" pitchFamily="34" charset="0"/>
                <a:cs typeface="Calibri" panose="020F0502020204030204" pitchFamily="34" charset="0"/>
              </a:rPr>
              <a:t>​of ​a ​scholarly ​resource, ​so ​that ​I ​know ​what ​I ​am ​allowed ​to ​do ​with ​it.</a:t>
            </a:r>
          </a:p>
          <a:p>
            <a:pPr lvl="1"/>
            <a:endParaRPr kumimoji="1" lang="en-US" altLang="ja-JP" dirty="0">
              <a:latin typeface="Calibri" panose="020F0502020204030204" pitchFamily="34" charset="0"/>
              <a:cs typeface="Calibri" panose="020F0502020204030204" pitchFamily="34" charset="0"/>
            </a:endParaRPr>
          </a:p>
          <a:p>
            <a:r>
              <a:rPr kumimoji="1" lang="en-US" altLang="ja-JP" dirty="0"/>
              <a:t>Technologies</a:t>
            </a:r>
          </a:p>
          <a:p>
            <a:pPr lvl="1"/>
            <a:r>
              <a:rPr kumimoji="1" lang="en-US" altLang="ja-JP" dirty="0">
                <a:latin typeface="Calibri" panose="020F0502020204030204" pitchFamily="34" charset="0"/>
                <a:cs typeface="Calibri" panose="020F0502020204030204" pitchFamily="34" charset="0"/>
              </a:rPr>
              <a:t>Creative​ ​Commons​ ​Copyright​ ​Licenses</a:t>
            </a:r>
            <a:r>
              <a:rPr kumimoji="1" lang="en-US" altLang="ja-JP" dirty="0" smtClean="0">
                <a:latin typeface="Calibri" panose="020F0502020204030204" pitchFamily="34" charset="0"/>
                <a:cs typeface="Calibri" panose="020F0502020204030204" pitchFamily="34" charset="0"/>
              </a:rPr>
              <a:t>​</a:t>
            </a:r>
          </a:p>
          <a:p>
            <a:pPr lvl="1"/>
            <a:r>
              <a:rPr kumimoji="1" lang="en-US" altLang="ja-JP" dirty="0">
                <a:latin typeface="Calibri" panose="020F0502020204030204" pitchFamily="34" charset="0"/>
                <a:cs typeface="Calibri" panose="020F0502020204030204" pitchFamily="34" charset="0"/>
              </a:rPr>
              <a:t>Signposting</a:t>
            </a:r>
            <a:endParaRPr kumimoji="1" lang="ja-JP" altLang="en-US"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3977178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sz="3200" dirty="0"/>
              <a:t>3.​ ​Discovery​ ​through​ ​Navigation</a:t>
            </a:r>
            <a:endParaRPr kumimoji="1" lang="ja-JP" altLang="en-US" sz="3200" dirty="0"/>
          </a:p>
        </p:txBody>
      </p:sp>
      <p:sp>
        <p:nvSpPr>
          <p:cNvPr id="5" name="テキスト プレースホルダー 4"/>
          <p:cNvSpPr>
            <a:spLocks noGrp="1"/>
          </p:cNvSpPr>
          <p:nvPr>
            <p:ph type="body" idx="1"/>
          </p:nvPr>
        </p:nvSpPr>
        <p:spPr/>
        <p:txBody>
          <a:bodyPr>
            <a:normAutofit fontScale="925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human or machine user, I want to easily and uniformly discovery the metadata in </a:t>
            </a:r>
            <a:r>
              <a:rPr kumimoji="1" lang="en-US" altLang="ja-JP" dirty="0" smtClean="0">
                <a:latin typeface="Calibri" panose="020F0502020204030204" pitchFamily="34" charset="0"/>
                <a:cs typeface="Calibri" panose="020F0502020204030204" pitchFamily="34" charset="0"/>
              </a:rPr>
              <a:t>a repository </a:t>
            </a:r>
            <a:r>
              <a:rPr kumimoji="1" lang="en-US" altLang="ja-JP" dirty="0">
                <a:latin typeface="Calibri" panose="020F0502020204030204" pitchFamily="34" charset="0"/>
                <a:cs typeface="Calibri" panose="020F0502020204030204" pitchFamily="34" charset="0"/>
              </a:rPr>
              <a:t>​record, ​so ​that ​I ​can ​ascertain ​the ​relevance ​of ​the ​resource.</a:t>
            </a:r>
          </a:p>
          <a:p>
            <a:pPr lvl="1"/>
            <a:r>
              <a:rPr kumimoji="1" lang="en-US" altLang="ja-JP" dirty="0">
                <a:latin typeface="Calibri" panose="020F0502020204030204" pitchFamily="34" charset="0"/>
                <a:cs typeface="Calibri" panose="020F0502020204030204" pitchFamily="34" charset="0"/>
              </a:rPr>
              <a:t>As a repository manager, I want to be able to access the metadata in my repository in real </a:t>
            </a:r>
            <a:r>
              <a:rPr kumimoji="1" lang="en-US" altLang="ja-JP" dirty="0" smtClean="0">
                <a:latin typeface="Calibri" panose="020F0502020204030204" pitchFamily="34" charset="0"/>
                <a:cs typeface="Calibri" panose="020F0502020204030204" pitchFamily="34" charset="0"/>
              </a:rPr>
              <a:t>time through </a:t>
            </a:r>
            <a:r>
              <a:rPr kumimoji="1" lang="en-US" altLang="ja-JP" dirty="0">
                <a:latin typeface="Calibri" panose="020F0502020204030204" pitchFamily="34" charset="0"/>
                <a:cs typeface="Calibri" panose="020F0502020204030204" pitchFamily="34" charset="0"/>
              </a:rPr>
              <a:t>​an ​API ​in ​order ​to ​build ​views ​or ​services ​on ​any ​platform ​using ​the ​data.</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r>
              <a:rPr kumimoji="1" lang="en-US" altLang="ja-JP" dirty="0" smtClean="0">
                <a:latin typeface="Calibri" panose="020F0502020204030204" pitchFamily="34" charset="0"/>
                <a:cs typeface="Calibri" panose="020F0502020204030204" pitchFamily="34" charset="0"/>
              </a:rPr>
              <a:t>Signposting</a:t>
            </a:r>
          </a:p>
          <a:p>
            <a:pPr lvl="1"/>
            <a:endParaRPr kumimoji="1" lang="en-US" altLang="ja-JP"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243697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4.​ ​Interacting​ ​with​ ​Resources</a:t>
            </a:r>
            <a:r>
              <a:rPr kumimoji="1" lang="en-US" altLang="ja-JP" dirty="0" smtClean="0"/>
              <a:t>​</a:t>
            </a:r>
            <a:br>
              <a:rPr kumimoji="1" lang="en-US" altLang="ja-JP" dirty="0" smtClean="0"/>
            </a:br>
            <a:r>
              <a:rPr kumimoji="1" lang="en-US" altLang="ja-JP" sz="2400" dirty="0" smtClean="0"/>
              <a:t> </a:t>
            </a:r>
            <a:r>
              <a:rPr kumimoji="1" lang="en-US" altLang="ja-JP" sz="2400" dirty="0"/>
              <a:t>​(Annotation,​ ​Commentary,​ ​and​ ​Review)</a:t>
            </a:r>
            <a:endParaRPr kumimoji="1" lang="ja-JP" altLang="en-US" sz="2400" dirty="0"/>
          </a:p>
        </p:txBody>
      </p:sp>
      <p:sp>
        <p:nvSpPr>
          <p:cNvPr id="5" name="テキスト プレースホルダー 4"/>
          <p:cNvSpPr>
            <a:spLocks noGrp="1"/>
          </p:cNvSpPr>
          <p:nvPr>
            <p:ph type="body" idx="1"/>
          </p:nvPr>
        </p:nvSpPr>
        <p:spPr/>
        <p:txBody>
          <a:bodyPr>
            <a:normAutofit fontScale="700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user, I want to be able to comment or review the work of my colleagues and have </a:t>
            </a:r>
            <a:r>
              <a:rPr kumimoji="1" lang="en-US" altLang="ja-JP" dirty="0" smtClean="0">
                <a:latin typeface="Calibri" panose="020F0502020204030204" pitchFamily="34" charset="0"/>
                <a:cs typeface="Calibri" panose="020F0502020204030204" pitchFamily="34" charset="0"/>
              </a:rPr>
              <a:t>those reviews </a:t>
            </a:r>
            <a:r>
              <a:rPr kumimoji="1" lang="en-US" altLang="ja-JP" dirty="0">
                <a:latin typeface="Calibri" panose="020F0502020204030204" pitchFamily="34" charset="0"/>
                <a:cs typeface="Calibri" panose="020F0502020204030204" pitchFamily="34" charset="0"/>
              </a:rPr>
              <a:t>(and reviewers) publicly available to other readers, so that the quality of a resource </a:t>
            </a:r>
            <a:r>
              <a:rPr kumimoji="1" lang="en-US" altLang="ja-JP" dirty="0" smtClean="0">
                <a:latin typeface="Calibri" panose="020F0502020204030204" pitchFamily="34" charset="0"/>
                <a:cs typeface="Calibri" panose="020F0502020204030204" pitchFamily="34" charset="0"/>
              </a:rPr>
              <a:t>can be </a:t>
            </a:r>
            <a:r>
              <a:rPr kumimoji="1" lang="en-US" altLang="ja-JP" dirty="0">
                <a:latin typeface="Calibri" panose="020F0502020204030204" pitchFamily="34" charset="0"/>
                <a:cs typeface="Calibri" panose="020F0502020204030204" pitchFamily="34" charset="0"/>
              </a:rPr>
              <a:t>​assessed ​by ​others.</a:t>
            </a:r>
          </a:p>
          <a:p>
            <a:pPr lvl="1"/>
            <a:r>
              <a:rPr kumimoji="1" lang="en-US" altLang="ja-JP" dirty="0">
                <a:latin typeface="Calibri" panose="020F0502020204030204" pitchFamily="34" charset="0"/>
                <a:cs typeface="Calibri" panose="020F0502020204030204" pitchFamily="34" charset="0"/>
              </a:rPr>
              <a:t>As a researcher, I want to connect content from different repositories to create </a:t>
            </a:r>
            <a:r>
              <a:rPr kumimoji="1" lang="en-US" altLang="ja-JP" dirty="0" smtClean="0">
                <a:latin typeface="Calibri" panose="020F0502020204030204" pitchFamily="34" charset="0"/>
                <a:cs typeface="Calibri" panose="020F0502020204030204" pitchFamily="34" charset="0"/>
              </a:rPr>
              <a:t>meaningful aggregation </a:t>
            </a:r>
            <a:r>
              <a:rPr kumimoji="1" lang="en-US" altLang="ja-JP" dirty="0">
                <a:latin typeface="Calibri" panose="020F0502020204030204" pitchFamily="34" charset="0"/>
                <a:cs typeface="Calibri" panose="020F0502020204030204" pitchFamily="34" charset="0"/>
              </a:rPr>
              <a:t>such as study paths or virtual reconstruction combining separated and </a:t>
            </a:r>
            <a:r>
              <a:rPr kumimoji="1" lang="en-US" altLang="ja-JP" dirty="0" smtClean="0">
                <a:latin typeface="Calibri" panose="020F0502020204030204" pitchFamily="34" charset="0"/>
                <a:cs typeface="Calibri" panose="020F0502020204030204" pitchFamily="34" charset="0"/>
              </a:rPr>
              <a:t>distributed digital </a:t>
            </a:r>
            <a:r>
              <a:rPr kumimoji="1" lang="en-US" altLang="ja-JP" dirty="0">
                <a:latin typeface="Calibri" panose="020F0502020204030204" pitchFamily="34" charset="0"/>
                <a:cs typeface="Calibri" panose="020F0502020204030204" pitchFamily="34" charset="0"/>
              </a:rPr>
              <a:t>​objects ​(images, ​3d ​objects).</a:t>
            </a:r>
          </a:p>
          <a:p>
            <a:pPr lvl="1"/>
            <a:r>
              <a:rPr kumimoji="1" lang="en-US" altLang="ja-JP" dirty="0">
                <a:latin typeface="Calibri" panose="020F0502020204030204" pitchFamily="34" charset="0"/>
                <a:cs typeface="Calibri" panose="020F0502020204030204" pitchFamily="34" charset="0"/>
              </a:rPr>
              <a:t>As a funding institution, I want to be able to access the reviews (and metrics) of </a:t>
            </a:r>
            <a:r>
              <a:rPr kumimoji="1" lang="en-US" altLang="ja-JP" dirty="0" smtClean="0">
                <a:latin typeface="Calibri" panose="020F0502020204030204" pitchFamily="34" charset="0"/>
                <a:cs typeface="Calibri" panose="020F0502020204030204" pitchFamily="34" charset="0"/>
              </a:rPr>
              <a:t>resources created </a:t>
            </a:r>
            <a:r>
              <a:rPr kumimoji="1" lang="en-US" altLang="ja-JP" dirty="0">
                <a:latin typeface="Calibri" panose="020F0502020204030204" pitchFamily="34" charset="0"/>
                <a:cs typeface="Calibri" panose="020F0502020204030204" pitchFamily="34" charset="0"/>
              </a:rPr>
              <a:t>​by ​specific ​authors.</a:t>
            </a:r>
          </a:p>
          <a:p>
            <a:r>
              <a:rPr kumimoji="1" lang="en-US" altLang="ja-JP" dirty="0" smtClean="0"/>
              <a:t>Technologies</a:t>
            </a:r>
          </a:p>
          <a:p>
            <a:pPr lvl="1"/>
            <a:r>
              <a:rPr kumimoji="1" lang="en-US" altLang="ja-JP" dirty="0">
                <a:latin typeface="Calibri" panose="020F0502020204030204" pitchFamily="34" charset="0"/>
                <a:cs typeface="Calibri" panose="020F0502020204030204" pitchFamily="34" charset="0"/>
              </a:rPr>
              <a:t>Activity​ ​Streams​ ​</a:t>
            </a:r>
            <a:r>
              <a:rPr kumimoji="1" lang="en-US" altLang="ja-JP" dirty="0" smtClean="0">
                <a:latin typeface="Calibri" panose="020F0502020204030204" pitchFamily="34" charset="0"/>
                <a:cs typeface="Calibri" panose="020F0502020204030204" pitchFamily="34" charset="0"/>
              </a:rPr>
              <a:t>2.0</a:t>
            </a:r>
          </a:p>
          <a:p>
            <a:pPr lvl="1"/>
            <a:r>
              <a:rPr kumimoji="1" lang="en-US" altLang="ja-JP" dirty="0">
                <a:latin typeface="Calibri" panose="020F0502020204030204" pitchFamily="34" charset="0"/>
                <a:cs typeface="Calibri" panose="020F0502020204030204" pitchFamily="34" charset="0"/>
              </a:rPr>
              <a:t>Web​ </a:t>
            </a:r>
            <a:r>
              <a:rPr kumimoji="1" lang="en-US" altLang="ja-JP" dirty="0" smtClean="0">
                <a:latin typeface="Calibri" panose="020F0502020204030204" pitchFamily="34" charset="0"/>
                <a:cs typeface="Calibri" panose="020F0502020204030204" pitchFamily="34" charset="0"/>
              </a:rPr>
              <a:t>​Annotation</a:t>
            </a:r>
            <a:r>
              <a:rPr kumimoji="1" lang="en-US" altLang="ja-JP" dirty="0">
                <a:latin typeface="Calibri" panose="020F0502020204030204" pitchFamily="34" charset="0"/>
                <a:cs typeface="Calibri" panose="020F0502020204030204" pitchFamily="34" charset="0"/>
              </a:rPr>
              <a:t>​ ​Model​ ​and​ ​Web​ ​Annotation​ ​</a:t>
            </a:r>
            <a:r>
              <a:rPr kumimoji="1" lang="en-US" altLang="ja-JP" dirty="0" smtClean="0">
                <a:latin typeface="Calibri" panose="020F0502020204030204" pitchFamily="34" charset="0"/>
                <a:cs typeface="Calibri" panose="020F0502020204030204" pitchFamily="34" charset="0"/>
              </a:rPr>
              <a:t>Protocol</a:t>
            </a:r>
          </a:p>
          <a:p>
            <a:pPr lvl="1"/>
            <a:r>
              <a:rPr kumimoji="1" lang="en-US" altLang="ja-JP" dirty="0">
                <a:latin typeface="Calibri" panose="020F0502020204030204" pitchFamily="34" charset="0"/>
                <a:cs typeface="Calibri" panose="020F0502020204030204" pitchFamily="34" charset="0"/>
              </a:rPr>
              <a:t>International​ ​Image​ ​Interoperability​ ​Framework​ ​(IIIF) ​</a:t>
            </a: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28</a:t>
            </a:fld>
            <a:endParaRPr lang="en-US"/>
          </a:p>
        </p:txBody>
      </p:sp>
    </p:spTree>
    <p:extLst>
      <p:ext uri="{BB962C8B-B14F-4D97-AF65-F5344CB8AC3E}">
        <p14:creationId xmlns:p14="http://schemas.microsoft.com/office/powerpoint/2010/main" val="1827928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5.​ ​Resource​ ​Transfer</a:t>
            </a:r>
            <a:endParaRPr kumimoji="1" lang="ja-JP" altLang="en-US" dirty="0"/>
          </a:p>
        </p:txBody>
      </p:sp>
      <p:sp>
        <p:nvSpPr>
          <p:cNvPr id="5" name="テキスト プレースホルダー 4"/>
          <p:cNvSpPr>
            <a:spLocks noGrp="1"/>
          </p:cNvSpPr>
          <p:nvPr>
            <p:ph type="body" idx="1"/>
          </p:nvPr>
        </p:nvSpPr>
        <p:spPr/>
        <p:txBody>
          <a:bodyPr>
            <a:normAutofit lnSpcReduction="1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human or machine user, I want to be able to mine the collective full text content </a:t>
            </a:r>
            <a:r>
              <a:rPr kumimoji="1" lang="en-US" altLang="ja-JP" dirty="0" smtClean="0">
                <a:latin typeface="Calibri" panose="020F0502020204030204" pitchFamily="34" charset="0"/>
                <a:cs typeface="Calibri" panose="020F0502020204030204" pitchFamily="34" charset="0"/>
              </a:rPr>
              <a:t>of repositories </a:t>
            </a:r>
            <a:r>
              <a:rPr kumimoji="1" lang="en-US" altLang="ja-JP" dirty="0">
                <a:latin typeface="Calibri" panose="020F0502020204030204" pitchFamily="34" charset="0"/>
                <a:cs typeface="Calibri" panose="020F0502020204030204" pitchFamily="34" charset="0"/>
              </a:rPr>
              <a:t>​to ​discover ​new ​relationships ​and ​make ​new ​discoveries. </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r>
              <a:rPr kumimoji="1" lang="en-US" altLang="ja-JP" dirty="0" smtClean="0">
                <a:latin typeface="Calibri" panose="020F0502020204030204" pitchFamily="34" charset="0"/>
                <a:cs typeface="Calibri" panose="020F0502020204030204" pitchFamily="34" charset="0"/>
              </a:rPr>
              <a:t>IPFS</a:t>
            </a:r>
          </a:p>
          <a:p>
            <a:pPr lvl="1"/>
            <a:r>
              <a:rPr kumimoji="1" lang="en-US" altLang="ja-JP" dirty="0" err="1" smtClean="0">
                <a:latin typeface="Calibri" panose="020F0502020204030204" pitchFamily="34" charset="0"/>
                <a:cs typeface="Calibri" panose="020F0502020204030204" pitchFamily="34" charset="0"/>
              </a:rPr>
              <a:t>ResourceSync</a:t>
            </a:r>
            <a:endParaRPr kumimoji="1" lang="en-US" altLang="ja-JP" dirty="0" smtClean="0">
              <a:latin typeface="Calibri" panose="020F0502020204030204" pitchFamily="34" charset="0"/>
              <a:cs typeface="Calibri" panose="020F0502020204030204" pitchFamily="34" charset="0"/>
            </a:endParaRPr>
          </a:p>
          <a:p>
            <a:pPr lvl="1"/>
            <a:r>
              <a:rPr kumimoji="1" lang="en-US" altLang="ja-JP" dirty="0">
                <a:latin typeface="Calibri" panose="020F0502020204030204" pitchFamily="34" charset="0"/>
                <a:cs typeface="Calibri" panose="020F0502020204030204" pitchFamily="34" charset="0"/>
              </a:rPr>
              <a:t>SWORD</a:t>
            </a: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29</a:t>
            </a:fld>
            <a:endParaRPr lang="en-US"/>
          </a:p>
        </p:txBody>
      </p:sp>
    </p:spTree>
    <p:extLst>
      <p:ext uri="{BB962C8B-B14F-4D97-AF65-F5344CB8AC3E}">
        <p14:creationId xmlns:p14="http://schemas.microsoft.com/office/powerpoint/2010/main" val="3374358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6.​ ​Batch​ ​Discovery</a:t>
            </a:r>
            <a:endParaRPr kumimoji="1" lang="ja-JP" altLang="en-US" dirty="0"/>
          </a:p>
        </p:txBody>
      </p:sp>
      <p:sp>
        <p:nvSpPr>
          <p:cNvPr id="5" name="テキスト プレースホルダー 4"/>
          <p:cNvSpPr>
            <a:spLocks noGrp="1"/>
          </p:cNvSpPr>
          <p:nvPr>
            <p:ph type="body" idx="1"/>
          </p:nvPr>
        </p:nvSpPr>
        <p:spPr/>
        <p:txBody>
          <a:bodyPr>
            <a:normAutofit fontScale="700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user, I want to discover repository materials of interest via aggregators or other </a:t>
            </a:r>
            <a:r>
              <a:rPr kumimoji="1" lang="en-US" altLang="ja-JP" dirty="0" smtClean="0">
                <a:latin typeface="Calibri" panose="020F0502020204030204" pitchFamily="34" charset="0"/>
                <a:cs typeface="Calibri" panose="020F0502020204030204" pitchFamily="34" charset="0"/>
              </a:rPr>
              <a:t>search services  such ​as ​</a:t>
            </a:r>
            <a:r>
              <a:rPr kumimoji="1" lang="en-US" altLang="ja-JP" dirty="0">
                <a:latin typeface="Calibri" panose="020F0502020204030204" pitchFamily="34" charset="0"/>
                <a:cs typeface="Calibri" panose="020F0502020204030204" pitchFamily="34" charset="0"/>
              </a:rPr>
              <a:t>BASE, ​CORE, ​</a:t>
            </a:r>
            <a:r>
              <a:rPr kumimoji="1" lang="en-US" altLang="ja-JP" dirty="0" err="1">
                <a:latin typeface="Calibri" panose="020F0502020204030204" pitchFamily="34" charset="0"/>
                <a:cs typeface="Calibri" panose="020F0502020204030204" pitchFamily="34" charset="0"/>
              </a:rPr>
              <a:t>OpenAIRE</a:t>
            </a:r>
            <a:r>
              <a:rPr kumimoji="1" lang="en-US" altLang="ja-JP" dirty="0">
                <a:latin typeface="Calibri" panose="020F0502020204030204" pitchFamily="34" charset="0"/>
                <a:cs typeface="Calibri" panose="020F0502020204030204" pitchFamily="34" charset="0"/>
              </a:rPr>
              <a:t>, ​and ​so ​on.</a:t>
            </a:r>
          </a:p>
          <a:p>
            <a:pPr lvl="1"/>
            <a:r>
              <a:rPr kumimoji="1" lang="en-US" altLang="ja-JP" dirty="0">
                <a:latin typeface="Calibri" panose="020F0502020204030204" pitchFamily="34" charset="0"/>
                <a:cs typeface="Calibri" panose="020F0502020204030204" pitchFamily="34" charset="0"/>
              </a:rPr>
              <a:t>A ​text ​mining ​application ​wants ​to ​discover ​the ​HTML ​or ​PDF ​</a:t>
            </a:r>
            <a:r>
              <a:rPr kumimoji="1" lang="en-US" altLang="ja-JP" dirty="0" smtClean="0">
                <a:latin typeface="Calibri" panose="020F0502020204030204" pitchFamily="34" charset="0"/>
                <a:cs typeface="Calibri" panose="020F0502020204030204" pitchFamily="34" charset="0"/>
              </a:rPr>
              <a:t>versions </a:t>
            </a:r>
            <a:r>
              <a:rPr kumimoji="1" lang="en-US" altLang="ja-JP" dirty="0">
                <a:latin typeface="Calibri" panose="020F0502020204030204" pitchFamily="34" charset="0"/>
                <a:cs typeface="Calibri" panose="020F0502020204030204" pitchFamily="34" charset="0"/>
              </a:rPr>
              <a:t>​of ​scholarly ​publications.</a:t>
            </a:r>
          </a:p>
          <a:p>
            <a:pPr lvl="1"/>
            <a:r>
              <a:rPr kumimoji="1" lang="en-US" altLang="ja-JP" dirty="0">
                <a:latin typeface="Calibri" panose="020F0502020204030204" pitchFamily="34" charset="0"/>
                <a:cs typeface="Calibri" panose="020F0502020204030204" pitchFamily="34" charset="0"/>
              </a:rPr>
              <a:t>A digital preservation application wants to discover all resources that pertain to a </a:t>
            </a:r>
            <a:r>
              <a:rPr kumimoji="1" lang="en-US" altLang="ja-JP" dirty="0" smtClean="0">
                <a:latin typeface="Calibri" panose="020F0502020204030204" pitchFamily="34" charset="0"/>
                <a:cs typeface="Calibri" panose="020F0502020204030204" pitchFamily="34" charset="0"/>
              </a:rPr>
              <a:t>scholarly object</a:t>
            </a:r>
            <a:r>
              <a:rPr kumimoji="1" lang="en-US" altLang="ja-JP" dirty="0">
                <a:latin typeface="Calibri" panose="020F0502020204030204" pitchFamily="34" charset="0"/>
                <a:cs typeface="Calibri" panose="020F0502020204030204" pitchFamily="34" charset="0"/>
              </a:rPr>
              <a:t>, including all its constituent resources in various representations, </a:t>
            </a:r>
            <a:r>
              <a:rPr kumimoji="1" lang="en-US" altLang="ja-JP" dirty="0" smtClean="0">
                <a:latin typeface="Calibri" panose="020F0502020204030204" pitchFamily="34" charset="0"/>
                <a:cs typeface="Calibri" panose="020F0502020204030204" pitchFamily="34" charset="0"/>
              </a:rPr>
              <a:t>bibliographic information</a:t>
            </a:r>
            <a:r>
              <a:rPr kumimoji="1" lang="en-US" altLang="ja-JP" dirty="0">
                <a:latin typeface="Calibri" panose="020F0502020204030204" pitchFamily="34" charset="0"/>
                <a:cs typeface="Calibri" panose="020F0502020204030204" pitchFamily="34" charset="0"/>
              </a:rPr>
              <a:t>, ​license ​information, ​and ​a ​persistent ​identifier.</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r>
              <a:rPr kumimoji="1" lang="en-US" altLang="ja-JP" dirty="0" err="1" smtClean="0">
                <a:latin typeface="Calibri" panose="020F0502020204030204" pitchFamily="34" charset="0"/>
                <a:cs typeface="Calibri" panose="020F0502020204030204" pitchFamily="34" charset="0"/>
              </a:rPr>
              <a:t>ResourceSync</a:t>
            </a:r>
            <a:endParaRPr kumimoji="1" lang="en-US" altLang="ja-JP" dirty="0" smtClean="0">
              <a:latin typeface="Calibri" panose="020F0502020204030204" pitchFamily="34" charset="0"/>
              <a:cs typeface="Calibri" panose="020F0502020204030204" pitchFamily="34" charset="0"/>
            </a:endParaRPr>
          </a:p>
          <a:p>
            <a:pPr lvl="1"/>
            <a:r>
              <a:rPr kumimoji="1" lang="en-US" altLang="ja-JP" dirty="0" smtClean="0">
                <a:latin typeface="Calibri" panose="020F0502020204030204" pitchFamily="34" charset="0"/>
                <a:cs typeface="Calibri" panose="020F0502020204030204" pitchFamily="34" charset="0"/>
              </a:rPr>
              <a:t>Signposting</a:t>
            </a:r>
          </a:p>
          <a:p>
            <a:pPr lvl="1"/>
            <a:r>
              <a:rPr kumimoji="1" lang="en-US" altLang="ja-JP" dirty="0">
                <a:latin typeface="Calibri" panose="020F0502020204030204" pitchFamily="34" charset="0"/>
                <a:cs typeface="Calibri" panose="020F0502020204030204" pitchFamily="34" charset="0"/>
              </a:rPr>
              <a:t>Sitemaps​ ​</a:t>
            </a: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1469757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sz="2800" dirty="0"/>
              <a:t>7.​ ​Collecting​ ​and​ ​Exposing​ ​Activities</a:t>
            </a:r>
            <a:endParaRPr kumimoji="1" lang="ja-JP" altLang="en-US" sz="2800" dirty="0"/>
          </a:p>
        </p:txBody>
      </p:sp>
      <p:sp>
        <p:nvSpPr>
          <p:cNvPr id="5" name="テキスト プレースホルダー 4"/>
          <p:cNvSpPr>
            <a:spLocks noGrp="1"/>
          </p:cNvSpPr>
          <p:nvPr>
            <p:ph type="body" idx="1"/>
          </p:nvPr>
        </p:nvSpPr>
        <p:spPr/>
        <p:txBody>
          <a:bodyPr>
            <a:normAutofit fontScale="40000" lnSpcReduction="20000"/>
          </a:bodyPr>
          <a:lstStyle/>
          <a:p>
            <a:pPr>
              <a:lnSpc>
                <a:spcPct val="120000"/>
              </a:lnSpc>
            </a:pPr>
            <a:r>
              <a:rPr kumimoji="1" lang="en-US" altLang="ja-JP" dirty="0"/>
              <a:t>User​ ​</a:t>
            </a:r>
            <a:r>
              <a:rPr kumimoji="1" lang="en-US" altLang="ja-JP" dirty="0" smtClean="0"/>
              <a:t>stories</a:t>
            </a:r>
          </a:p>
          <a:p>
            <a:pPr lvl="1">
              <a:lnSpc>
                <a:spcPct val="120000"/>
              </a:lnSpc>
            </a:pPr>
            <a:r>
              <a:rPr kumimoji="1" lang="en-US" altLang="ja-JP" dirty="0">
                <a:latin typeface="Calibri" panose="020F0502020204030204" pitchFamily="34" charset="0"/>
                <a:cs typeface="Calibri" panose="020F0502020204030204" pitchFamily="34" charset="0"/>
              </a:rPr>
              <a:t>As a repository manager, I want my repository to be automatically notified about new </a:t>
            </a:r>
            <a:r>
              <a:rPr kumimoji="1" lang="en-US" altLang="ja-JP" dirty="0" smtClean="0">
                <a:latin typeface="Calibri" panose="020F0502020204030204" pitchFamily="34" charset="0"/>
                <a:cs typeface="Calibri" panose="020F0502020204030204" pitchFamily="34" charset="0"/>
              </a:rPr>
              <a:t>or modified </a:t>
            </a:r>
            <a:r>
              <a:rPr kumimoji="1" lang="en-US" altLang="ja-JP" dirty="0">
                <a:latin typeface="Calibri" panose="020F0502020204030204" pitchFamily="34" charset="0"/>
                <a:cs typeface="Calibri" panose="020F0502020204030204" pitchFamily="34" charset="0"/>
              </a:rPr>
              <a:t>relevant objects and metadata, so that I can have a more complete and </a:t>
            </a:r>
            <a:r>
              <a:rPr kumimoji="1" lang="en-US" altLang="ja-JP" dirty="0" smtClean="0">
                <a:latin typeface="Calibri" panose="020F0502020204030204" pitchFamily="34" charset="0"/>
                <a:cs typeface="Calibri" panose="020F0502020204030204" pitchFamily="34" charset="0"/>
              </a:rPr>
              <a:t>accurate collection</a:t>
            </a:r>
            <a:r>
              <a:rPr kumimoji="1" lang="en-US" altLang="ja-JP" dirty="0">
                <a:latin typeface="Calibri" panose="020F0502020204030204" pitchFamily="34" charset="0"/>
                <a:cs typeface="Calibri" panose="020F0502020204030204" pitchFamily="34" charset="0"/>
              </a:rPr>
              <a:t>.</a:t>
            </a:r>
          </a:p>
          <a:p>
            <a:pPr lvl="1">
              <a:lnSpc>
                <a:spcPct val="120000"/>
              </a:lnSpc>
            </a:pPr>
            <a:r>
              <a:rPr kumimoji="1" lang="en-US" altLang="ja-JP" dirty="0">
                <a:latin typeface="Calibri" panose="020F0502020204030204" pitchFamily="34" charset="0"/>
                <a:cs typeface="Calibri" panose="020F0502020204030204" pitchFamily="34" charset="0"/>
              </a:rPr>
              <a:t>As ​a ​user, ​I ​want ​to ​receive ​recommendations ​about ​content ​that ​is ​of ​potential ​interest ​to ​</a:t>
            </a:r>
            <a:r>
              <a:rPr kumimoji="1" lang="en-US" altLang="ja-JP" dirty="0" smtClean="0">
                <a:latin typeface="Calibri" panose="020F0502020204030204" pitchFamily="34" charset="0"/>
                <a:cs typeface="Calibri" panose="020F0502020204030204" pitchFamily="34" charset="0"/>
              </a:rPr>
              <a:t>me and </a:t>
            </a:r>
            <a:r>
              <a:rPr kumimoji="1" lang="en-US" altLang="ja-JP" dirty="0">
                <a:latin typeface="Calibri" panose="020F0502020204030204" pitchFamily="34" charset="0"/>
                <a:cs typeface="Calibri" panose="020F0502020204030204" pitchFamily="34" charset="0"/>
              </a:rPr>
              <a:t>​related ​to ​my ​work, ​so ​I ​increase ​my ​knowledge ​in ​my ​field.</a:t>
            </a:r>
          </a:p>
          <a:p>
            <a:pPr lvl="1">
              <a:lnSpc>
                <a:spcPct val="120000"/>
              </a:lnSpc>
            </a:pPr>
            <a:r>
              <a:rPr kumimoji="1" lang="en-US" altLang="ja-JP" dirty="0">
                <a:latin typeface="Calibri" panose="020F0502020204030204" pitchFamily="34" charset="0"/>
                <a:cs typeface="Calibri" panose="020F0502020204030204" pitchFamily="34" charset="0"/>
              </a:rPr>
              <a:t>As a repository manager I want other systems to be notified of changes made to my collection </a:t>
            </a:r>
            <a:r>
              <a:rPr kumimoji="1" lang="en-US" altLang="ja-JP" dirty="0" smtClean="0">
                <a:latin typeface="Calibri" panose="020F0502020204030204" pitchFamily="34" charset="0"/>
                <a:cs typeface="Calibri" panose="020F0502020204030204" pitchFamily="34" charset="0"/>
              </a:rPr>
              <a:t>to ensure </a:t>
            </a:r>
            <a:r>
              <a:rPr kumimoji="1" lang="en-US" altLang="ja-JP" dirty="0">
                <a:latin typeface="Calibri" panose="020F0502020204030204" pitchFamily="34" charset="0"/>
                <a:cs typeface="Calibri" panose="020F0502020204030204" pitchFamily="34" charset="0"/>
              </a:rPr>
              <a:t>​that ​records ​are ​standardized ​across ​various ​locations.</a:t>
            </a:r>
          </a:p>
          <a:p>
            <a:pPr lvl="1">
              <a:lnSpc>
                <a:spcPct val="120000"/>
              </a:lnSpc>
            </a:pPr>
            <a:r>
              <a:rPr kumimoji="1" lang="en-US" altLang="ja-JP" dirty="0">
                <a:latin typeface="Calibri" panose="020F0502020204030204" pitchFamily="34" charset="0"/>
                <a:cs typeface="Calibri" panose="020F0502020204030204" pitchFamily="34" charset="0"/>
              </a:rPr>
              <a:t>As ​an ​author, ​I ​want ​to ​be ​informed ​as ​soon ​as ​my ​paper ​gets ​cited, ​my ​dataset ​is ​re-used, ​etc.</a:t>
            </a:r>
          </a:p>
          <a:p>
            <a:pPr lvl="1">
              <a:lnSpc>
                <a:spcPct val="120000"/>
              </a:lnSpc>
            </a:pPr>
            <a:r>
              <a:rPr kumimoji="1" lang="en-US" altLang="ja-JP" dirty="0">
                <a:latin typeface="Calibri" panose="020F0502020204030204" pitchFamily="34" charset="0"/>
                <a:cs typeface="Calibri" panose="020F0502020204030204" pitchFamily="34" charset="0"/>
              </a:rPr>
              <a:t>A </a:t>
            </a:r>
            <a:r>
              <a:rPr kumimoji="1" lang="en-US" altLang="ja-JP" dirty="0" err="1">
                <a:latin typeface="Calibri" panose="020F0502020204030204" pitchFamily="34" charset="0"/>
                <a:cs typeface="Calibri" panose="020F0502020204030204" pitchFamily="34" charset="0"/>
              </a:rPr>
              <a:t>a</a:t>
            </a:r>
            <a:r>
              <a:rPr kumimoji="1" lang="en-US" altLang="ja-JP" dirty="0">
                <a:latin typeface="Calibri" panose="020F0502020204030204" pitchFamily="34" charset="0"/>
                <a:cs typeface="Calibri" panose="020F0502020204030204" pitchFamily="34" charset="0"/>
              </a:rPr>
              <a:t> repository manager, I want to know when web resource link to resources in my repository</a:t>
            </a:r>
            <a:r>
              <a:rPr kumimoji="1" lang="en-US" altLang="ja-JP" dirty="0" smtClean="0">
                <a:latin typeface="Calibri" panose="020F0502020204030204" pitchFamily="34" charset="0"/>
                <a:cs typeface="Calibri" panose="020F0502020204030204" pitchFamily="34" charset="0"/>
              </a:rPr>
              <a:t>. That </a:t>
            </a:r>
            <a:r>
              <a:rPr kumimoji="1" lang="en-US" altLang="ja-JP" dirty="0">
                <a:latin typeface="Calibri" panose="020F0502020204030204" pitchFamily="34" charset="0"/>
                <a:cs typeface="Calibri" panose="020F0502020204030204" pitchFamily="34" charset="0"/>
              </a:rPr>
              <a:t>​way, ​I ​can ​create ​links ​back ​to ​those ​resources ​and ​support ​discovery ​of ​related ​resources.</a:t>
            </a:r>
          </a:p>
          <a:p>
            <a:pPr lvl="1">
              <a:lnSpc>
                <a:spcPct val="120000"/>
              </a:lnSpc>
            </a:pPr>
            <a:endParaRPr kumimoji="1" lang="en-US" altLang="ja-JP" dirty="0">
              <a:latin typeface="Calibri" panose="020F0502020204030204" pitchFamily="34" charset="0"/>
              <a:cs typeface="Calibri" panose="020F0502020204030204" pitchFamily="34" charset="0"/>
            </a:endParaRPr>
          </a:p>
          <a:p>
            <a:pPr>
              <a:lnSpc>
                <a:spcPct val="120000"/>
              </a:lnSpc>
            </a:pPr>
            <a:r>
              <a:rPr kumimoji="1" lang="en-US" altLang="ja-JP" dirty="0" smtClean="0"/>
              <a:t>Technologies</a:t>
            </a:r>
          </a:p>
          <a:p>
            <a:pPr lvl="1">
              <a:lnSpc>
                <a:spcPct val="120000"/>
              </a:lnSpc>
            </a:pPr>
            <a:r>
              <a:rPr lang="en-US" altLang="ja-JP" dirty="0"/>
              <a:t>Activity​ ​Streams​ ​2.0</a:t>
            </a:r>
            <a:endParaRPr kumimoji="1" lang="en-US" altLang="ja-JP" dirty="0" smtClean="0"/>
          </a:p>
          <a:p>
            <a:pPr lvl="1">
              <a:lnSpc>
                <a:spcPct val="120000"/>
              </a:lnSpc>
            </a:pPr>
            <a:r>
              <a:rPr kumimoji="1" lang="en-US" altLang="ja-JP" dirty="0" smtClean="0"/>
              <a:t>Linked</a:t>
            </a:r>
            <a:r>
              <a:rPr kumimoji="1" lang="en-US" altLang="ja-JP" dirty="0"/>
              <a:t>​ ​Data​ ​</a:t>
            </a:r>
            <a:r>
              <a:rPr kumimoji="1" lang="en-US" altLang="ja-JP" dirty="0" smtClean="0"/>
              <a:t>Notifications</a:t>
            </a:r>
          </a:p>
          <a:p>
            <a:pPr lvl="1">
              <a:lnSpc>
                <a:spcPct val="120000"/>
              </a:lnSpc>
            </a:pPr>
            <a:r>
              <a:rPr kumimoji="1" lang="en-US" altLang="ja-JP" dirty="0" err="1"/>
              <a:t>ResourceSync</a:t>
            </a:r>
            <a:r>
              <a:rPr kumimoji="1" lang="en-US" altLang="ja-JP" dirty="0"/>
              <a:t>​ ​Change​ ​</a:t>
            </a:r>
            <a:r>
              <a:rPr kumimoji="1" lang="en-US" altLang="ja-JP" dirty="0" smtClean="0"/>
              <a:t>Notifications</a:t>
            </a:r>
          </a:p>
          <a:p>
            <a:pPr lvl="1">
              <a:lnSpc>
                <a:spcPct val="120000"/>
              </a:lnSpc>
            </a:pPr>
            <a:r>
              <a:rPr lang="en-US" altLang="ja-JP" dirty="0"/>
              <a:t>Signposting​ </a:t>
            </a:r>
          </a:p>
          <a:p>
            <a:pPr lvl="1">
              <a:lnSpc>
                <a:spcPct val="120000"/>
              </a:lnSpc>
            </a:pPr>
            <a:r>
              <a:rPr lang="en-US" altLang="ja-JP" dirty="0" err="1"/>
              <a:t>Webmention</a:t>
            </a:r>
            <a:r>
              <a:rPr lang="en-US" altLang="ja-JP" dirty="0" smtClean="0"/>
              <a:t>​</a:t>
            </a:r>
          </a:p>
          <a:p>
            <a:pPr lvl="1">
              <a:lnSpc>
                <a:spcPct val="120000"/>
              </a:lnSpc>
            </a:pPr>
            <a:r>
              <a:rPr lang="en-US" altLang="ja-JP" dirty="0" err="1"/>
              <a:t>WebSub</a:t>
            </a:r>
            <a:endParaRPr kumimoji="1" lang="en-US" altLang="ja-JP"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31</a:t>
            </a:fld>
            <a:endParaRPr lang="en-US"/>
          </a:p>
        </p:txBody>
      </p:sp>
    </p:spTree>
    <p:extLst>
      <p:ext uri="{BB962C8B-B14F-4D97-AF65-F5344CB8AC3E}">
        <p14:creationId xmlns:p14="http://schemas.microsoft.com/office/powerpoint/2010/main" val="303384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8.​ ​Identification​ ​of​ ​Users</a:t>
            </a:r>
            <a:endParaRPr kumimoji="1" lang="ja-JP" altLang="en-US" dirty="0"/>
          </a:p>
        </p:txBody>
      </p:sp>
      <p:sp>
        <p:nvSpPr>
          <p:cNvPr id="5" name="テキスト プレースホルダー 4"/>
          <p:cNvSpPr>
            <a:spLocks noGrp="1"/>
          </p:cNvSpPr>
          <p:nvPr>
            <p:ph type="body" idx="1"/>
          </p:nvPr>
        </p:nvSpPr>
        <p:spPr/>
        <p:txBody>
          <a:bodyPr>
            <a:normAutofit fontScale="475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user, I want my repository to recognize me and others so that I can be connected with </a:t>
            </a:r>
            <a:r>
              <a:rPr kumimoji="1" lang="en-US" altLang="ja-JP" dirty="0" smtClean="0">
                <a:latin typeface="Calibri" panose="020F0502020204030204" pitchFamily="34" charset="0"/>
                <a:cs typeface="Calibri" panose="020F0502020204030204" pitchFamily="34" charset="0"/>
              </a:rPr>
              <a:t>other users </a:t>
            </a:r>
            <a:r>
              <a:rPr kumimoji="1" lang="en-US" altLang="ja-JP" dirty="0">
                <a:latin typeface="Calibri" panose="020F0502020204030204" pitchFamily="34" charset="0"/>
                <a:cs typeface="Calibri" panose="020F0502020204030204" pitchFamily="34" charset="0"/>
              </a:rPr>
              <a:t>​who ​I ​know, ​leave ​comments ​and ​be ​informed ​of ​content ​that ​is ​of ​interest ​to ​me.</a:t>
            </a:r>
          </a:p>
          <a:p>
            <a:pPr lvl="1"/>
            <a:r>
              <a:rPr kumimoji="1" lang="en-US" altLang="ja-JP" dirty="0">
                <a:latin typeface="Calibri" panose="020F0502020204030204" pitchFamily="34" charset="0"/>
                <a:cs typeface="Calibri" panose="020F0502020204030204" pitchFamily="34" charset="0"/>
              </a:rPr>
              <a:t>As a user, I want to be able to discover new research outputs related to my interest, </a:t>
            </a:r>
            <a:r>
              <a:rPr kumimoji="1" lang="en-US" altLang="ja-JP" dirty="0" smtClean="0">
                <a:latin typeface="Calibri" panose="020F0502020204030204" pitchFamily="34" charset="0"/>
                <a:cs typeface="Calibri" panose="020F0502020204030204" pitchFamily="34" charset="0"/>
              </a:rPr>
              <a:t>both pro-actively </a:t>
            </a:r>
            <a:r>
              <a:rPr kumimoji="1" lang="en-US" altLang="ja-JP" dirty="0">
                <a:latin typeface="Calibri" panose="020F0502020204030204" pitchFamily="34" charset="0"/>
                <a:cs typeface="Calibri" panose="020F0502020204030204" pitchFamily="34" charset="0"/>
              </a:rPr>
              <a:t>when browsing as well as in the form of notifications, regardless of the place </a:t>
            </a:r>
            <a:r>
              <a:rPr kumimoji="1" lang="en-US" altLang="ja-JP" dirty="0" smtClean="0">
                <a:latin typeface="Calibri" panose="020F0502020204030204" pitchFamily="34" charset="0"/>
                <a:cs typeface="Calibri" panose="020F0502020204030204" pitchFamily="34" charset="0"/>
              </a:rPr>
              <a:t>in which </a:t>
            </a:r>
            <a:r>
              <a:rPr kumimoji="1" lang="en-US" altLang="ja-JP" dirty="0">
                <a:latin typeface="Calibri" panose="020F0502020204030204" pitchFamily="34" charset="0"/>
                <a:cs typeface="Calibri" panose="020F0502020204030204" pitchFamily="34" charset="0"/>
              </a:rPr>
              <a:t>​they ​are ​stored.</a:t>
            </a:r>
          </a:p>
          <a:p>
            <a:pPr lvl="1"/>
            <a:r>
              <a:rPr kumimoji="1" lang="en-US" altLang="ja-JP" dirty="0">
                <a:latin typeface="Calibri" panose="020F0502020204030204" pitchFamily="34" charset="0"/>
                <a:cs typeface="Calibri" panose="020F0502020204030204" pitchFamily="34" charset="0"/>
              </a:rPr>
              <a:t>As ​a ​user, ​I ​want ​to ​receive ​recommendations ​about ​content ​that ​is ​of ​potential ​interest ​to ​</a:t>
            </a:r>
            <a:r>
              <a:rPr kumimoji="1" lang="en-US" altLang="ja-JP" dirty="0" smtClean="0">
                <a:latin typeface="Calibri" panose="020F0502020204030204" pitchFamily="34" charset="0"/>
                <a:cs typeface="Calibri" panose="020F0502020204030204" pitchFamily="34" charset="0"/>
              </a:rPr>
              <a:t>me and </a:t>
            </a:r>
            <a:r>
              <a:rPr kumimoji="1" lang="en-US" altLang="ja-JP" dirty="0">
                <a:latin typeface="Calibri" panose="020F0502020204030204" pitchFamily="34" charset="0"/>
                <a:cs typeface="Calibri" panose="020F0502020204030204" pitchFamily="34" charset="0"/>
              </a:rPr>
              <a:t>​related ​to ​my ​work, ​so ​I ​increase ​my ​knowledge.</a:t>
            </a:r>
          </a:p>
          <a:p>
            <a:pPr lvl="1"/>
            <a:r>
              <a:rPr kumimoji="1" lang="en-US" altLang="ja-JP" dirty="0">
                <a:latin typeface="Calibri" panose="020F0502020204030204" pitchFamily="34" charset="0"/>
                <a:cs typeface="Calibri" panose="020F0502020204030204" pitchFamily="34" charset="0"/>
              </a:rPr>
              <a:t>As a user, I want to have access to a global, cross-repository social feed so that I am </a:t>
            </a:r>
            <a:r>
              <a:rPr kumimoji="1" lang="en-US" altLang="ja-JP" dirty="0" smtClean="0">
                <a:latin typeface="Calibri" panose="020F0502020204030204" pitchFamily="34" charset="0"/>
                <a:cs typeface="Calibri" panose="020F0502020204030204" pitchFamily="34" charset="0"/>
              </a:rPr>
              <a:t>informed about </a:t>
            </a:r>
            <a:r>
              <a:rPr kumimoji="1" lang="en-US" altLang="ja-JP" dirty="0">
                <a:latin typeface="Calibri" panose="020F0502020204030204" pitchFamily="34" charset="0"/>
                <a:cs typeface="Calibri" panose="020F0502020204030204" pitchFamily="34" charset="0"/>
              </a:rPr>
              <a:t>​activities ​in ​which ​I ​have ​registered ​an ​active ​interest.</a:t>
            </a:r>
          </a:p>
          <a:p>
            <a:pPr lvl="1"/>
            <a:r>
              <a:rPr kumimoji="1" lang="en-US" altLang="ja-JP" dirty="0">
                <a:latin typeface="Calibri" panose="020F0502020204030204" pitchFamily="34" charset="0"/>
                <a:cs typeface="Calibri" panose="020F0502020204030204" pitchFamily="34" charset="0"/>
              </a:rPr>
              <a:t>As a user, I want to know when one of my social media contacts added a document, </a:t>
            </a:r>
            <a:r>
              <a:rPr kumimoji="1" lang="en-US" altLang="ja-JP" dirty="0" smtClean="0">
                <a:latin typeface="Calibri" panose="020F0502020204030204" pitchFamily="34" charset="0"/>
                <a:cs typeface="Calibri" panose="020F0502020204030204" pitchFamily="34" charset="0"/>
              </a:rPr>
              <a:t>someone commented </a:t>
            </a:r>
            <a:r>
              <a:rPr kumimoji="1" lang="en-US" altLang="ja-JP" dirty="0">
                <a:latin typeface="Calibri" panose="020F0502020204030204" pitchFamily="34" charset="0"/>
                <a:cs typeface="Calibri" panose="020F0502020204030204" pitchFamily="34" charset="0"/>
              </a:rPr>
              <a:t>on a paper in a feed I was subscribed to, an open review has been provided on </a:t>
            </a:r>
            <a:r>
              <a:rPr kumimoji="1" lang="en-US" altLang="ja-JP" dirty="0" smtClean="0">
                <a:latin typeface="Calibri" panose="020F0502020204030204" pitchFamily="34" charset="0"/>
                <a:cs typeface="Calibri" panose="020F0502020204030204" pitchFamily="34" charset="0"/>
              </a:rPr>
              <a:t>a paper </a:t>
            </a:r>
            <a:r>
              <a:rPr kumimoji="1" lang="en-US" altLang="ja-JP" dirty="0">
                <a:latin typeface="Calibri" panose="020F0502020204030204" pitchFamily="34" charset="0"/>
                <a:cs typeface="Calibri" panose="020F0502020204030204" pitchFamily="34" charset="0"/>
              </a:rPr>
              <a:t>I have read, a new dataset has been attached to a paper I am watching, a paper has </a:t>
            </a:r>
            <a:r>
              <a:rPr kumimoji="1" lang="en-US" altLang="ja-JP" dirty="0" smtClean="0">
                <a:latin typeface="Calibri" panose="020F0502020204030204" pitchFamily="34" charset="0"/>
                <a:cs typeface="Calibri" panose="020F0502020204030204" pitchFamily="34" charset="0"/>
              </a:rPr>
              <a:t>been published </a:t>
            </a:r>
            <a:r>
              <a:rPr kumimoji="1" lang="en-US" altLang="ja-JP" dirty="0">
                <a:latin typeface="Calibri" panose="020F0502020204030204" pitchFamily="34" charset="0"/>
                <a:cs typeface="Calibri" panose="020F0502020204030204" pitchFamily="34" charset="0"/>
              </a:rPr>
              <a:t>​based ​on ​a ​dataset ​I ​have ​used, ​etc.</a:t>
            </a:r>
          </a:p>
          <a:p>
            <a:pPr lvl="1"/>
            <a:r>
              <a:rPr kumimoji="1" lang="en-US" altLang="ja-JP" dirty="0">
                <a:latin typeface="Calibri" panose="020F0502020204030204" pitchFamily="34" charset="0"/>
                <a:cs typeface="Calibri" panose="020F0502020204030204" pitchFamily="34" charset="0"/>
              </a:rPr>
              <a:t>As a user, I want to be able to discover and identify important people, relevant </a:t>
            </a:r>
            <a:r>
              <a:rPr kumimoji="1" lang="en-US" altLang="ja-JP" dirty="0" smtClean="0">
                <a:latin typeface="Calibri" panose="020F0502020204030204" pitchFamily="34" charset="0"/>
                <a:cs typeface="Calibri" panose="020F0502020204030204" pitchFamily="34" charset="0"/>
              </a:rPr>
              <a:t>scientific methods</a:t>
            </a:r>
            <a:r>
              <a:rPr kumimoji="1" lang="en-US" altLang="ja-JP" dirty="0">
                <a:latin typeface="Calibri" panose="020F0502020204030204" pitchFamily="34" charset="0"/>
                <a:cs typeface="Calibri" panose="020F0502020204030204" pitchFamily="34" charset="0"/>
              </a:rPr>
              <a:t>, conference/journal/meetup venues, funding opportunities, etc. in the research field </a:t>
            </a:r>
            <a:r>
              <a:rPr kumimoji="1" lang="en-US" altLang="ja-JP" dirty="0" smtClean="0">
                <a:latin typeface="Calibri" panose="020F0502020204030204" pitchFamily="34" charset="0"/>
                <a:cs typeface="Calibri" panose="020F0502020204030204" pitchFamily="34" charset="0"/>
              </a:rPr>
              <a:t>I am </a:t>
            </a:r>
            <a:r>
              <a:rPr kumimoji="1" lang="en-US" altLang="ja-JP" dirty="0">
                <a:latin typeface="Calibri" panose="020F0502020204030204" pitchFamily="34" charset="0"/>
                <a:cs typeface="Calibri" panose="020F0502020204030204" pitchFamily="34" charset="0"/>
              </a:rPr>
              <a:t>​interested ​in.</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r>
              <a:rPr lang="en-US" altLang="ja-JP" dirty="0" smtClean="0">
                <a:latin typeface="Calibri" panose="020F0502020204030204" pitchFamily="34" charset="0"/>
                <a:cs typeface="Calibri" panose="020F0502020204030204" pitchFamily="34" charset="0"/>
              </a:rPr>
              <a:t>ORCID</a:t>
            </a:r>
          </a:p>
          <a:p>
            <a:pPr lvl="1"/>
            <a:r>
              <a:rPr kumimoji="1" lang="en-US" altLang="ja-JP" dirty="0">
                <a:latin typeface="Calibri" panose="020F0502020204030204" pitchFamily="34" charset="0"/>
                <a:cs typeface="Calibri" panose="020F0502020204030204" pitchFamily="34" charset="0"/>
              </a:rPr>
              <a:t>Social​ ​Network​ ​</a:t>
            </a:r>
            <a:r>
              <a:rPr kumimoji="1" lang="en-US" altLang="ja-JP" dirty="0" smtClean="0">
                <a:latin typeface="Calibri" panose="020F0502020204030204" pitchFamily="34" charset="0"/>
                <a:cs typeface="Calibri" panose="020F0502020204030204" pitchFamily="34" charset="0"/>
              </a:rPr>
              <a:t>Identities</a:t>
            </a:r>
          </a:p>
          <a:p>
            <a:pPr lvl="1"/>
            <a:r>
              <a:rPr kumimoji="1" lang="en-US" altLang="ja-JP" dirty="0" err="1">
                <a:latin typeface="Calibri" panose="020F0502020204030204" pitchFamily="34" charset="0"/>
                <a:cs typeface="Calibri" panose="020F0502020204030204" pitchFamily="34" charset="0"/>
              </a:rPr>
              <a:t>WebID</a:t>
            </a:r>
            <a:endParaRPr kumimoji="1" lang="en-US" altLang="ja-JP"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32</a:t>
            </a:fld>
            <a:endParaRPr lang="en-US"/>
          </a:p>
        </p:txBody>
      </p:sp>
    </p:spTree>
    <p:extLst>
      <p:ext uri="{BB962C8B-B14F-4D97-AF65-F5344CB8AC3E}">
        <p14:creationId xmlns:p14="http://schemas.microsoft.com/office/powerpoint/2010/main" val="2940139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9.​ ​Authentication​ ​of​ ​Users</a:t>
            </a:r>
            <a:endParaRPr kumimoji="1" lang="ja-JP" altLang="en-US" dirty="0"/>
          </a:p>
        </p:txBody>
      </p:sp>
      <p:sp>
        <p:nvSpPr>
          <p:cNvPr id="5" name="テキスト プレースホルダー 4"/>
          <p:cNvSpPr>
            <a:spLocks noGrp="1"/>
          </p:cNvSpPr>
          <p:nvPr>
            <p:ph type="body" idx="1"/>
          </p:nvPr>
        </p:nvSpPr>
        <p:spPr/>
        <p:txBody>
          <a:bodyPr>
            <a:normAutofit fontScale="775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user, I want the repository to recognize me and others so that I can be connected with </a:t>
            </a:r>
            <a:r>
              <a:rPr kumimoji="1" lang="en-US" altLang="ja-JP" dirty="0" smtClean="0">
                <a:latin typeface="Calibri" panose="020F0502020204030204" pitchFamily="34" charset="0"/>
                <a:cs typeface="Calibri" panose="020F0502020204030204" pitchFamily="34" charset="0"/>
              </a:rPr>
              <a:t>other users </a:t>
            </a:r>
            <a:r>
              <a:rPr kumimoji="1" lang="en-US" altLang="ja-JP" dirty="0">
                <a:latin typeface="Calibri" panose="020F0502020204030204" pitchFamily="34" charset="0"/>
                <a:cs typeface="Calibri" panose="020F0502020204030204" pitchFamily="34" charset="0"/>
              </a:rPr>
              <a:t>​who ​I ​know, ​leave ​comments ​and ​be ​informed ​of ​content ​that ​is ​of ​interest ​to ​me.</a:t>
            </a:r>
          </a:p>
          <a:p>
            <a:pPr lvl="1"/>
            <a:r>
              <a:rPr kumimoji="1" lang="en-US" altLang="ja-JP" dirty="0">
                <a:latin typeface="Calibri" panose="020F0502020204030204" pitchFamily="34" charset="0"/>
                <a:cs typeface="Calibri" panose="020F0502020204030204" pitchFamily="34" charset="0"/>
              </a:rPr>
              <a:t>As a repository manager, I want to avoid that users interact in inappropriate ways with </a:t>
            </a:r>
            <a:r>
              <a:rPr kumimoji="1" lang="en-US" altLang="ja-JP" dirty="0" smtClean="0">
                <a:latin typeface="Calibri" panose="020F0502020204030204" pitchFamily="34" charset="0"/>
                <a:cs typeface="Calibri" panose="020F0502020204030204" pitchFamily="34" charset="0"/>
              </a:rPr>
              <a:t>content in </a:t>
            </a:r>
            <a:r>
              <a:rPr kumimoji="1" lang="en-US" altLang="ja-JP" dirty="0">
                <a:latin typeface="Calibri" panose="020F0502020204030204" pitchFamily="34" charset="0"/>
                <a:cs typeface="Calibri" panose="020F0502020204030204" pitchFamily="34" charset="0"/>
              </a:rPr>
              <a:t>my repository. Requiring users to identify themselves and verifying the claimed identity </a:t>
            </a:r>
            <a:r>
              <a:rPr kumimoji="1" lang="en-US" altLang="ja-JP" dirty="0" smtClean="0">
                <a:latin typeface="Calibri" panose="020F0502020204030204" pitchFamily="34" charset="0"/>
                <a:cs typeface="Calibri" panose="020F0502020204030204" pitchFamily="34" charset="0"/>
              </a:rPr>
              <a:t>with the </a:t>
            </a:r>
            <a:r>
              <a:rPr kumimoji="1" lang="en-US" altLang="ja-JP" dirty="0">
                <a:latin typeface="Calibri" panose="020F0502020204030204" pitchFamily="34" charset="0"/>
                <a:cs typeface="Calibri" panose="020F0502020204030204" pitchFamily="34" charset="0"/>
              </a:rPr>
              <a:t>​identity ​provider ​reduces ​the ​risk.</a:t>
            </a:r>
          </a:p>
          <a:p>
            <a:r>
              <a:rPr kumimoji="1" lang="en-US" altLang="ja-JP" dirty="0" smtClean="0"/>
              <a:t>Technologies</a:t>
            </a:r>
          </a:p>
          <a:p>
            <a:pPr lvl="1"/>
            <a:r>
              <a:rPr lang="en-US" altLang="ja-JP" dirty="0">
                <a:latin typeface="Calibri" panose="020F0502020204030204" pitchFamily="34" charset="0"/>
                <a:cs typeface="Calibri" panose="020F0502020204030204" pitchFamily="34" charset="0"/>
              </a:rPr>
              <a:t>HTTP​ ​</a:t>
            </a:r>
            <a:r>
              <a:rPr lang="en-US" altLang="ja-JP" dirty="0" smtClean="0">
                <a:latin typeface="Calibri" panose="020F0502020204030204" pitchFamily="34" charset="0"/>
                <a:cs typeface="Calibri" panose="020F0502020204030204" pitchFamily="34" charset="0"/>
              </a:rPr>
              <a:t>Signatures</a:t>
            </a:r>
          </a:p>
          <a:p>
            <a:pPr lvl="1"/>
            <a:r>
              <a:rPr lang="en-US" altLang="ja-JP" dirty="0" err="1">
                <a:latin typeface="Calibri" panose="020F0502020204030204" pitchFamily="34" charset="0"/>
                <a:cs typeface="Calibri" panose="020F0502020204030204" pitchFamily="34" charset="0"/>
              </a:rPr>
              <a:t>OpenID</a:t>
            </a:r>
            <a:r>
              <a:rPr lang="en-US" altLang="ja-JP" dirty="0">
                <a:latin typeface="Calibri" panose="020F0502020204030204" pitchFamily="34" charset="0"/>
                <a:cs typeface="Calibri" panose="020F0502020204030204" pitchFamily="34" charset="0"/>
              </a:rPr>
              <a:t>​ ​Connect​ ​</a:t>
            </a:r>
            <a:r>
              <a:rPr lang="en-US" altLang="ja-JP" dirty="0" smtClean="0">
                <a:latin typeface="Calibri" panose="020F0502020204030204" pitchFamily="34" charset="0"/>
                <a:cs typeface="Calibri" panose="020F0502020204030204" pitchFamily="34" charset="0"/>
              </a:rPr>
              <a:t>1.0</a:t>
            </a:r>
          </a:p>
          <a:p>
            <a:pPr lvl="1"/>
            <a:r>
              <a:rPr lang="en-US" altLang="ja-JP" dirty="0" err="1">
                <a:latin typeface="Calibri" panose="020F0502020204030204" pitchFamily="34" charset="0"/>
                <a:cs typeface="Calibri" panose="020F0502020204030204" pitchFamily="34" charset="0"/>
              </a:rPr>
              <a:t>WebID</a:t>
            </a:r>
            <a:r>
              <a:rPr lang="en-US" altLang="ja-JP" dirty="0">
                <a:latin typeface="Calibri" panose="020F0502020204030204" pitchFamily="34" charset="0"/>
                <a:cs typeface="Calibri" panose="020F0502020204030204" pitchFamily="34" charset="0"/>
              </a:rPr>
              <a:t>/TLS</a:t>
            </a:r>
            <a:endParaRPr kumimoji="1" lang="en-US" altLang="ja-JP"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33</a:t>
            </a:fld>
            <a:endParaRPr lang="en-US"/>
          </a:p>
        </p:txBody>
      </p:sp>
    </p:spTree>
    <p:extLst>
      <p:ext uri="{BB962C8B-B14F-4D97-AF65-F5344CB8AC3E}">
        <p14:creationId xmlns:p14="http://schemas.microsoft.com/office/powerpoint/2010/main" val="81814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sz="2400" dirty="0"/>
              <a:t>10.​ ​Exposing​ ​Standardized​ ​Usage​ ​Metrics</a:t>
            </a:r>
            <a:endParaRPr kumimoji="1" lang="ja-JP" altLang="en-US" sz="2400" dirty="0"/>
          </a:p>
        </p:txBody>
      </p:sp>
      <p:sp>
        <p:nvSpPr>
          <p:cNvPr id="5" name="テキスト プレースホルダー 4"/>
          <p:cNvSpPr>
            <a:spLocks noGrp="1"/>
          </p:cNvSpPr>
          <p:nvPr>
            <p:ph type="body" idx="1"/>
          </p:nvPr>
        </p:nvSpPr>
        <p:spPr/>
        <p:txBody>
          <a:bodyPr>
            <a:normAutofit fontScale="70000" lnSpcReduction="2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an author, I want to know how often my paper, dataset or other resource is being used, </a:t>
            </a:r>
            <a:r>
              <a:rPr kumimoji="1" lang="en-US" altLang="ja-JP" dirty="0" smtClean="0">
                <a:latin typeface="Calibri" panose="020F0502020204030204" pitchFamily="34" charset="0"/>
                <a:cs typeface="Calibri" panose="020F0502020204030204" pitchFamily="34" charset="0"/>
              </a:rPr>
              <a:t>and to </a:t>
            </a:r>
            <a:r>
              <a:rPr kumimoji="1" lang="en-US" altLang="ja-JP" dirty="0">
                <a:latin typeface="Calibri" panose="020F0502020204030204" pitchFamily="34" charset="0"/>
                <a:cs typeface="Calibri" panose="020F0502020204030204" pitchFamily="34" charset="0"/>
              </a:rPr>
              <a:t>be able to compare that with other papers of my peers so that I have an objective</a:t>
            </a:r>
            <a:r>
              <a:rPr kumimoji="1" lang="en-US" altLang="ja-JP" dirty="0" smtClean="0">
                <a:latin typeface="Calibri" panose="020F0502020204030204" pitchFamily="34" charset="0"/>
                <a:cs typeface="Calibri" panose="020F0502020204030204" pitchFamily="34" charset="0"/>
              </a:rPr>
              <a:t>, standardized </a:t>
            </a:r>
            <a:r>
              <a:rPr kumimoji="1" lang="en-US" altLang="ja-JP" dirty="0">
                <a:latin typeface="Calibri" panose="020F0502020204030204" pitchFamily="34" charset="0"/>
                <a:cs typeface="Calibri" panose="020F0502020204030204" pitchFamily="34" charset="0"/>
              </a:rPr>
              <a:t>​way ​of ​assessing ​the ​impact ​of ​my ​work.</a:t>
            </a:r>
          </a:p>
          <a:p>
            <a:pPr lvl="1"/>
            <a:r>
              <a:rPr kumimoji="1" lang="en-US" altLang="ja-JP" dirty="0">
                <a:latin typeface="Calibri" panose="020F0502020204030204" pitchFamily="34" charset="0"/>
                <a:cs typeface="Calibri" panose="020F0502020204030204" pitchFamily="34" charset="0"/>
              </a:rPr>
              <a:t>As a funder, I want to use repository metrics as one measure that will help evaluate the impact </a:t>
            </a:r>
            <a:r>
              <a:rPr kumimoji="1" lang="en-US" altLang="ja-JP" dirty="0" smtClean="0">
                <a:latin typeface="Calibri" panose="020F0502020204030204" pitchFamily="34" charset="0"/>
                <a:cs typeface="Calibri" panose="020F0502020204030204" pitchFamily="34" charset="0"/>
              </a:rPr>
              <a:t>of the </a:t>
            </a:r>
            <a:r>
              <a:rPr kumimoji="1" lang="en-US" altLang="ja-JP" dirty="0">
                <a:latin typeface="Calibri" panose="020F0502020204030204" pitchFamily="34" charset="0"/>
                <a:cs typeface="Calibri" panose="020F0502020204030204" pitchFamily="34" charset="0"/>
              </a:rPr>
              <a:t>​research ​I ​fund.</a:t>
            </a:r>
          </a:p>
          <a:p>
            <a:pPr lvl="1"/>
            <a:r>
              <a:rPr kumimoji="1" lang="en-US" altLang="ja-JP" dirty="0">
                <a:latin typeface="Calibri" panose="020F0502020204030204" pitchFamily="34" charset="0"/>
                <a:cs typeface="Calibri" panose="020F0502020204030204" pitchFamily="34" charset="0"/>
              </a:rPr>
              <a:t>As ​a ​research ​administrator, ​I ​wish ​to ​use ​a ​broader ​variety ​of ​measures ​to ​assess ​</a:t>
            </a:r>
            <a:r>
              <a:rPr kumimoji="1" lang="en-US" altLang="ja-JP" dirty="0" smtClean="0">
                <a:latin typeface="Calibri" panose="020F0502020204030204" pitchFamily="34" charset="0"/>
                <a:cs typeface="Calibri" panose="020F0502020204030204" pitchFamily="34" charset="0"/>
              </a:rPr>
              <a:t>impact including </a:t>
            </a:r>
            <a:r>
              <a:rPr kumimoji="1" lang="en-US" altLang="ja-JP" dirty="0">
                <a:latin typeface="Calibri" panose="020F0502020204030204" pitchFamily="34" charset="0"/>
                <a:cs typeface="Calibri" panose="020F0502020204030204" pitchFamily="34" charset="0"/>
              </a:rPr>
              <a:t>​repository ​metrics ​and ​incorporate ​them ​in ​my ​reports ​that ​assess ​the ​impact ​of ​</a:t>
            </a:r>
            <a:r>
              <a:rPr kumimoji="1" lang="en-US" altLang="ja-JP" dirty="0" smtClean="0">
                <a:latin typeface="Calibri" panose="020F0502020204030204" pitchFamily="34" charset="0"/>
                <a:cs typeface="Calibri" panose="020F0502020204030204" pitchFamily="34" charset="0"/>
              </a:rPr>
              <a:t>the research </a:t>
            </a:r>
            <a:r>
              <a:rPr kumimoji="1" lang="en-US" altLang="ja-JP" dirty="0">
                <a:latin typeface="Calibri" panose="020F0502020204030204" pitchFamily="34" charset="0"/>
                <a:cs typeface="Calibri" panose="020F0502020204030204" pitchFamily="34" charset="0"/>
              </a:rPr>
              <a:t>​I ​support.  </a:t>
            </a:r>
          </a:p>
          <a:p>
            <a:r>
              <a:rPr kumimoji="1" lang="en-US" altLang="ja-JP" dirty="0" smtClean="0"/>
              <a:t>Technologies</a:t>
            </a:r>
          </a:p>
          <a:p>
            <a:pPr lvl="1"/>
            <a:r>
              <a:rPr kumimoji="1" lang="en-US" altLang="ja-JP" dirty="0">
                <a:latin typeface="Calibri" panose="020F0502020204030204" pitchFamily="34" charset="0"/>
                <a:cs typeface="Calibri" panose="020F0502020204030204" pitchFamily="34" charset="0"/>
              </a:rPr>
              <a:t>COUNTER</a:t>
            </a:r>
            <a:r>
              <a:rPr kumimoji="1" lang="en-US" altLang="ja-JP" dirty="0" smtClean="0">
                <a:latin typeface="Calibri" panose="020F0502020204030204" pitchFamily="34" charset="0"/>
                <a:cs typeface="Calibri" panose="020F0502020204030204" pitchFamily="34" charset="0"/>
              </a:rPr>
              <a:t>​</a:t>
            </a:r>
          </a:p>
          <a:p>
            <a:pPr lvl="1"/>
            <a:r>
              <a:rPr kumimoji="1" lang="en-US" altLang="ja-JP" dirty="0">
                <a:latin typeface="Calibri" panose="020F0502020204030204" pitchFamily="34" charset="0"/>
                <a:cs typeface="Calibri" panose="020F0502020204030204" pitchFamily="34" charset="0"/>
              </a:rPr>
              <a:t>SUSHI</a:t>
            </a:r>
            <a:r>
              <a:rPr kumimoji="1" lang="en-US" altLang="ja-JP" dirty="0" smtClean="0">
                <a:latin typeface="Calibri" panose="020F0502020204030204" pitchFamily="34" charset="0"/>
                <a:cs typeface="Calibri" panose="020F0502020204030204" pitchFamily="34" charset="0"/>
              </a:rPr>
              <a:t>​</a:t>
            </a:r>
          </a:p>
          <a:p>
            <a:pPr lvl="1"/>
            <a:r>
              <a:rPr kumimoji="1" lang="en-US" altLang="ja-JP" dirty="0" err="1">
                <a:latin typeface="Calibri" panose="020F0502020204030204" pitchFamily="34" charset="0"/>
                <a:cs typeface="Calibri" panose="020F0502020204030204" pitchFamily="34" charset="0"/>
              </a:rPr>
              <a:t>ETag</a:t>
            </a:r>
            <a:r>
              <a:rPr kumimoji="1" lang="en-US" altLang="ja-JP" dirty="0" smtClean="0">
                <a:latin typeface="Calibri" panose="020F0502020204030204" pitchFamily="34" charset="0"/>
                <a:cs typeface="Calibri" panose="020F0502020204030204" pitchFamily="34" charset="0"/>
              </a:rPr>
              <a:t>​</a:t>
            </a:r>
            <a:endParaRPr kumimoji="1" lang="en-US" altLang="ja-JP"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34</a:t>
            </a:fld>
            <a:endParaRPr lang="en-US"/>
          </a:p>
        </p:txBody>
      </p:sp>
    </p:spTree>
    <p:extLst>
      <p:ext uri="{BB962C8B-B14F-4D97-AF65-F5344CB8AC3E}">
        <p14:creationId xmlns:p14="http://schemas.microsoft.com/office/powerpoint/2010/main" val="2474526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marL="452438" indent="-452438">
              <a:lnSpc>
                <a:spcPts val="3000"/>
              </a:lnSpc>
            </a:pPr>
            <a:r>
              <a:rPr kumimoji="1" lang="en-US" altLang="ja-JP" dirty="0"/>
              <a:t>11.​ ​Preserving​ ​Resources</a:t>
            </a:r>
            <a:endParaRPr kumimoji="1" lang="ja-JP" altLang="en-US" dirty="0"/>
          </a:p>
        </p:txBody>
      </p:sp>
      <p:sp>
        <p:nvSpPr>
          <p:cNvPr id="5" name="テキスト プレースホルダー 4"/>
          <p:cNvSpPr>
            <a:spLocks noGrp="1"/>
          </p:cNvSpPr>
          <p:nvPr>
            <p:ph type="body" idx="1"/>
          </p:nvPr>
        </p:nvSpPr>
        <p:spPr/>
        <p:txBody>
          <a:bodyPr>
            <a:normAutofit fontScale="92500" lnSpcReduction="10000"/>
          </a:bodyPr>
          <a:lstStyle/>
          <a:p>
            <a:r>
              <a:rPr kumimoji="1" lang="en-US" altLang="ja-JP" dirty="0"/>
              <a:t>User​ ​</a:t>
            </a:r>
            <a:r>
              <a:rPr kumimoji="1" lang="en-US" altLang="ja-JP" dirty="0" smtClean="0"/>
              <a:t>stories</a:t>
            </a:r>
          </a:p>
          <a:p>
            <a:pPr lvl="1"/>
            <a:r>
              <a:rPr kumimoji="1" lang="en-US" altLang="ja-JP" dirty="0">
                <a:latin typeface="Calibri" panose="020F0502020204030204" pitchFamily="34" charset="0"/>
                <a:cs typeface="Calibri" panose="020F0502020204030204" pitchFamily="34" charset="0"/>
              </a:rPr>
              <a:t>As ​a ​scholar ​or ​institution, ​I ​want ​my ​research ​outputs ​to ​be ​available ​over ​the ​long ​term ​</a:t>
            </a:r>
            <a:r>
              <a:rPr kumimoji="1" lang="en-US" altLang="ja-JP" dirty="0" smtClean="0">
                <a:latin typeface="Calibri" panose="020F0502020204030204" pitchFamily="34" charset="0"/>
                <a:cs typeface="Calibri" panose="020F0502020204030204" pitchFamily="34" charset="0"/>
              </a:rPr>
              <a:t>and remain </a:t>
            </a:r>
            <a:r>
              <a:rPr kumimoji="1" lang="en-US" altLang="ja-JP" dirty="0">
                <a:latin typeface="Calibri" panose="020F0502020204030204" pitchFamily="34" charset="0"/>
                <a:cs typeface="Calibri" panose="020F0502020204030204" pitchFamily="34" charset="0"/>
              </a:rPr>
              <a:t>​as ​a ​permanent ​part ​of ​the ​scholarly ​record.</a:t>
            </a:r>
          </a:p>
          <a:p>
            <a:pPr lvl="1"/>
            <a:r>
              <a:rPr kumimoji="1" lang="en-US" altLang="ja-JP" dirty="0">
                <a:latin typeface="Calibri" panose="020F0502020204030204" pitchFamily="34" charset="0"/>
                <a:cs typeface="Calibri" panose="020F0502020204030204" pitchFamily="34" charset="0"/>
              </a:rPr>
              <a:t>I also want to know that my article will be recoverable in the event a repository loses its copy </a:t>
            </a:r>
            <a:r>
              <a:rPr kumimoji="1" lang="en-US" altLang="ja-JP" dirty="0" smtClean="0">
                <a:latin typeface="Calibri" panose="020F0502020204030204" pitchFamily="34" charset="0"/>
                <a:cs typeface="Calibri" panose="020F0502020204030204" pitchFamily="34" charset="0"/>
              </a:rPr>
              <a:t>of my </a:t>
            </a:r>
            <a:r>
              <a:rPr kumimoji="1" lang="en-US" altLang="ja-JP" dirty="0">
                <a:latin typeface="Calibri" panose="020F0502020204030204" pitchFamily="34" charset="0"/>
                <a:cs typeface="Calibri" panose="020F0502020204030204" pitchFamily="34" charset="0"/>
              </a:rPr>
              <a:t>​work. ​I ​may ​also ​be ​interested ​in ​searching ​archival ​holding.</a:t>
            </a:r>
          </a:p>
          <a:p>
            <a:pPr lvl="1"/>
            <a:endParaRPr kumimoji="1" lang="en-US" altLang="ja-JP" dirty="0">
              <a:latin typeface="Calibri" panose="020F0502020204030204" pitchFamily="34" charset="0"/>
              <a:cs typeface="Calibri" panose="020F0502020204030204" pitchFamily="34" charset="0"/>
            </a:endParaRPr>
          </a:p>
          <a:p>
            <a:r>
              <a:rPr kumimoji="1" lang="en-US" altLang="ja-JP" dirty="0" smtClean="0"/>
              <a:t>Technologies</a:t>
            </a:r>
          </a:p>
          <a:p>
            <a:pPr lvl="1"/>
            <a:endParaRPr kumimoji="1" lang="en-US" altLang="ja-JP" dirty="0">
              <a:latin typeface="Calibri" panose="020F0502020204030204" pitchFamily="34" charset="0"/>
              <a:cs typeface="Calibri" panose="020F0502020204030204" pitchFamily="34" charset="0"/>
            </a:endParaRPr>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35</a:t>
            </a:fld>
            <a:endParaRPr lang="en-US"/>
          </a:p>
        </p:txBody>
      </p:sp>
    </p:spTree>
    <p:extLst>
      <p:ext uri="{BB962C8B-B14F-4D97-AF65-F5344CB8AC3E}">
        <p14:creationId xmlns:p14="http://schemas.microsoft.com/office/powerpoint/2010/main" val="1378350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title"/>
          </p:nvPr>
        </p:nvSpPr>
        <p:spPr>
          <a:xfrm>
            <a:off x="457200" y="1133225"/>
            <a:ext cx="6635699" cy="63329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2060"/>
              </a:buClr>
              <a:buFont typeface="Cabin"/>
              <a:buNone/>
            </a:pPr>
            <a:r>
              <a:rPr lang="en-US" sz="3600" b="1" i="0" u="none" strike="noStrike" cap="none" dirty="0">
                <a:solidFill>
                  <a:srgbClr val="002060"/>
                </a:solidFill>
                <a:latin typeface="Calibri"/>
                <a:ea typeface="Calibri"/>
                <a:cs typeface="Calibri"/>
                <a:sym typeface="Calibri"/>
              </a:rPr>
              <a:t>Next </a:t>
            </a:r>
            <a:r>
              <a:rPr lang="en-US" sz="3600" b="1" i="0" u="none" strike="noStrike" cap="none" dirty="0" smtClean="0">
                <a:solidFill>
                  <a:srgbClr val="002060"/>
                </a:solidFill>
                <a:latin typeface="Calibri"/>
                <a:ea typeface="Calibri"/>
                <a:cs typeface="Calibri"/>
                <a:sym typeface="Calibri"/>
              </a:rPr>
              <a:t>Generation </a:t>
            </a:r>
            <a:r>
              <a:rPr lang="en-US" sz="3600" dirty="0">
                <a:latin typeface="Calibri"/>
                <a:ea typeface="Calibri"/>
                <a:cs typeface="Calibri"/>
                <a:sym typeface="Calibri"/>
              </a:rPr>
              <a:t>R</a:t>
            </a:r>
            <a:r>
              <a:rPr lang="en-US" sz="3600" b="1" i="0" u="none" strike="noStrike" cap="none" dirty="0" smtClean="0">
                <a:solidFill>
                  <a:srgbClr val="002060"/>
                </a:solidFill>
                <a:latin typeface="Calibri"/>
                <a:ea typeface="Calibri"/>
                <a:cs typeface="Calibri"/>
                <a:sym typeface="Calibri"/>
              </a:rPr>
              <a:t>epositories</a:t>
            </a:r>
            <a:endParaRPr dirty="0"/>
          </a:p>
        </p:txBody>
      </p:sp>
      <p:sp>
        <p:nvSpPr>
          <p:cNvPr id="530" name="Shape 530"/>
          <p:cNvSpPr txBox="1">
            <a:spLocks noGrp="1"/>
          </p:cNvSpPr>
          <p:nvPr>
            <p:ph type="body" idx="1"/>
          </p:nvPr>
        </p:nvSpPr>
        <p:spPr>
          <a:xfrm>
            <a:off x="406473" y="1766524"/>
            <a:ext cx="8399119" cy="1902671"/>
          </a:xfrm>
          <a:prstGeom prst="rect">
            <a:avLst/>
          </a:prstGeom>
          <a:noFill/>
          <a:ln>
            <a:noFill/>
          </a:ln>
        </p:spPr>
        <p:txBody>
          <a:bodyPr spcFirstLastPara="1" wrap="square" lIns="91425" tIns="91425" rIns="91425" bIns="91425" anchor="t" anchorCtr="0">
            <a:noAutofit/>
          </a:bodyPr>
          <a:lstStyle/>
          <a:p>
            <a:pPr marL="342900" indent="-139700">
              <a:spcBef>
                <a:spcPts val="600"/>
              </a:spcBef>
              <a:buNone/>
            </a:pPr>
            <a:r>
              <a:rPr lang="en-CA" b="1" i="1" dirty="0">
                <a:solidFill>
                  <a:schemeClr val="bg2">
                    <a:lumMod val="75000"/>
                  </a:schemeClr>
                </a:solidFill>
                <a:latin typeface="Calibri"/>
                <a:cs typeface="Calibri"/>
              </a:rPr>
              <a:t>Behaviours and Technical Recommendations </a:t>
            </a:r>
          </a:p>
          <a:p>
            <a:pPr marL="342900" indent="-139700">
              <a:spcBef>
                <a:spcPts val="600"/>
              </a:spcBef>
              <a:buNone/>
            </a:pPr>
            <a:r>
              <a:rPr lang="en-CA" sz="2400" dirty="0">
                <a:solidFill>
                  <a:srgbClr val="FF0000"/>
                </a:solidFill>
                <a:latin typeface="Calibri"/>
                <a:ea typeface="Calibri"/>
                <a:cs typeface="Calibri"/>
                <a:sym typeface="Calibri"/>
              </a:rPr>
              <a:t>Technologies, Standards and Protocols</a:t>
            </a:r>
          </a:p>
          <a:p>
            <a:pPr marL="342900" marR="0" lvl="0" indent="-139700" algn="ctr" rtl="0">
              <a:lnSpc>
                <a:spcPct val="115000"/>
              </a:lnSpc>
              <a:spcBef>
                <a:spcPts val="0"/>
              </a:spcBef>
              <a:spcAft>
                <a:spcPts val="0"/>
              </a:spcAft>
              <a:buClr>
                <a:srgbClr val="002060"/>
              </a:buClr>
              <a:buFont typeface="Arial"/>
              <a:buNone/>
            </a:pPr>
            <a:r>
              <a:rPr lang="en-CA" sz="6000" b="1" dirty="0" smtClean="0">
                <a:solidFill>
                  <a:schemeClr val="bg2">
                    <a:lumMod val="75000"/>
                  </a:schemeClr>
                </a:solidFill>
                <a:latin typeface="Calibri"/>
                <a:cs typeface="Calibri"/>
              </a:rPr>
              <a:t>Two examples…</a:t>
            </a:r>
            <a:endParaRPr sz="6000" b="1" i="0" u="none" strike="noStrike" cap="none" dirty="0">
              <a:solidFill>
                <a:schemeClr val="bg2">
                  <a:lumMod val="75000"/>
                </a:schemeClr>
              </a:solidFill>
              <a:latin typeface="Calibri"/>
              <a:cs typeface="Calibri"/>
              <a:sym typeface="Cabin"/>
            </a:endParaRPr>
          </a:p>
        </p:txBody>
      </p:sp>
      <p:sp>
        <p:nvSpPr>
          <p:cNvPr id="6"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36</a:t>
            </a:fld>
            <a:endParaRPr sz="1200" b="0" i="0" u="none" strike="noStrike" cap="none" dirty="0">
              <a:solidFill>
                <a:srgbClr val="FFFFFF"/>
              </a:solidFill>
              <a:latin typeface="Cabin"/>
              <a:ea typeface="Cabin"/>
              <a:cs typeface="Cabin"/>
              <a:sym typeface="Cabin"/>
            </a:endParaRPr>
          </a:p>
        </p:txBody>
      </p:sp>
    </p:spTree>
    <p:extLst>
      <p:ext uri="{BB962C8B-B14F-4D97-AF65-F5344CB8AC3E}">
        <p14:creationId xmlns:p14="http://schemas.microsoft.com/office/powerpoint/2010/main" val="9035931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a:t>Signposting</a:t>
            </a:r>
            <a:endParaRPr kumimoji="1" lang="ja-JP" altLang="en-US" dirty="0"/>
          </a:p>
        </p:txBody>
      </p:sp>
      <p:sp>
        <p:nvSpPr>
          <p:cNvPr id="5" name="テキスト プレースホルダー 4"/>
          <p:cNvSpPr>
            <a:spLocks noGrp="1"/>
          </p:cNvSpPr>
          <p:nvPr>
            <p:ph type="body" idx="1"/>
          </p:nvPr>
        </p:nvSpPr>
        <p:spPr/>
        <p:txBody>
          <a:bodyPr>
            <a:normAutofit fontScale="92500" lnSpcReduction="20000"/>
          </a:bodyPr>
          <a:lstStyle/>
          <a:p>
            <a:pPr marL="25400" indent="0">
              <a:buNone/>
            </a:pPr>
            <a:r>
              <a:rPr kumimoji="1" lang="en-US" altLang="ja-JP" dirty="0" smtClean="0"/>
              <a:t>An </a:t>
            </a:r>
            <a:r>
              <a:rPr kumimoji="1" lang="en-US" altLang="ja-JP" dirty="0"/>
              <a:t>approach to make the scholarly web more friendly to machines exposing relations as Typed Links in HTTP Link headers</a:t>
            </a:r>
          </a:p>
          <a:p>
            <a:pPr marL="25400" indent="0">
              <a:buNone/>
            </a:pPr>
            <a:endParaRPr kumimoji="1" lang="en-US" altLang="ja-JP" dirty="0" smtClean="0"/>
          </a:p>
          <a:p>
            <a:pPr marL="25400" indent="0">
              <a:buNone/>
            </a:pPr>
            <a:r>
              <a:rPr kumimoji="1" lang="en-US" altLang="ja-JP" dirty="0" smtClean="0"/>
              <a:t>The </a:t>
            </a:r>
            <a:r>
              <a:rPr kumimoji="1" lang="en-US" altLang="ja-JP" dirty="0"/>
              <a:t>following discovering patterns are currently defined:</a:t>
            </a:r>
          </a:p>
          <a:p>
            <a:r>
              <a:rPr kumimoji="1" lang="en-US" altLang="ja-JP" dirty="0"/>
              <a:t>Author</a:t>
            </a:r>
          </a:p>
          <a:p>
            <a:r>
              <a:rPr kumimoji="1" lang="en-US" altLang="ja-JP" dirty="0"/>
              <a:t>Bibliographic Metadata</a:t>
            </a:r>
          </a:p>
          <a:p>
            <a:r>
              <a:rPr kumimoji="1" lang="en-US" altLang="ja-JP" dirty="0"/>
              <a:t>Identifier</a:t>
            </a:r>
          </a:p>
          <a:p>
            <a:r>
              <a:rPr kumimoji="1" lang="en-US" altLang="ja-JP" dirty="0"/>
              <a:t>Publication Boundary</a:t>
            </a:r>
          </a:p>
          <a:p>
            <a:pPr marL="25400" indent="0">
              <a:buNone/>
            </a:pPr>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37</a:t>
            </a:fld>
            <a:endParaRPr lang="en-US"/>
          </a:p>
        </p:txBody>
      </p:sp>
      <p:pic>
        <p:nvPicPr>
          <p:cNvPr id="6" name="Picture 5" descr="signpost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3736" y="3462249"/>
            <a:ext cx="2915978" cy="2915978"/>
          </a:xfrm>
          <a:prstGeom prst="rect">
            <a:avLst/>
          </a:prstGeom>
        </p:spPr>
      </p:pic>
    </p:spTree>
    <p:extLst>
      <p:ext uri="{BB962C8B-B14F-4D97-AF65-F5344CB8AC3E}">
        <p14:creationId xmlns:p14="http://schemas.microsoft.com/office/powerpoint/2010/main" val="42475274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err="1" smtClean="0"/>
              <a:t>ResourceSync</a:t>
            </a:r>
            <a:endParaRPr kumimoji="1" lang="ja-JP" altLang="en-US" dirty="0"/>
          </a:p>
        </p:txBody>
      </p:sp>
      <p:sp>
        <p:nvSpPr>
          <p:cNvPr id="5" name="テキスト プレースホルダー 4"/>
          <p:cNvSpPr>
            <a:spLocks noGrp="1"/>
          </p:cNvSpPr>
          <p:nvPr>
            <p:ph type="body" idx="1"/>
          </p:nvPr>
        </p:nvSpPr>
        <p:spPr/>
        <p:txBody>
          <a:bodyPr>
            <a:normAutofit/>
          </a:bodyPr>
          <a:lstStyle/>
          <a:p>
            <a:r>
              <a:rPr kumimoji="1" lang="en-US" altLang="ja-JP" sz="2800" dirty="0"/>
              <a:t>Successor of the OAI-PMH protocol and much more…</a:t>
            </a:r>
          </a:p>
          <a:p>
            <a:r>
              <a:rPr kumimoji="1" lang="en-US" altLang="ja-JP" sz="2800" dirty="0"/>
              <a:t>Faster, reliable and scalable</a:t>
            </a:r>
          </a:p>
          <a:p>
            <a:r>
              <a:rPr kumimoji="1" lang="en-US" altLang="ja-JP" sz="2800" dirty="0"/>
              <a:t>Allows real-time notification </a:t>
            </a:r>
            <a:r>
              <a:rPr kumimoji="1" lang="en-US" altLang="ja-JP" sz="2800" dirty="0" smtClean="0"/>
              <a:t/>
            </a:r>
            <a:br>
              <a:rPr kumimoji="1" lang="en-US" altLang="ja-JP" sz="2800" dirty="0" smtClean="0"/>
            </a:br>
            <a:r>
              <a:rPr kumimoji="1" lang="en-US" altLang="ja-JP" sz="2800" dirty="0" smtClean="0"/>
              <a:t>(</a:t>
            </a:r>
            <a:r>
              <a:rPr kumimoji="1" lang="en-US" altLang="ja-JP" sz="2800" dirty="0"/>
              <a:t>and recovering of missed messages)</a:t>
            </a:r>
          </a:p>
          <a:p>
            <a:r>
              <a:rPr kumimoji="1" lang="en-US" altLang="ja-JP" sz="2800" dirty="0"/>
              <a:t>Drives resource synchronization: </a:t>
            </a:r>
            <a:r>
              <a:rPr kumimoji="1" lang="en-US" altLang="ja-JP" sz="2800" dirty="0" smtClean="0"/>
              <a:t/>
            </a:r>
            <a:br>
              <a:rPr kumimoji="1" lang="en-US" altLang="ja-JP" sz="2800" dirty="0" smtClean="0"/>
            </a:br>
            <a:r>
              <a:rPr kumimoji="1" lang="en-US" altLang="ja-JP" sz="2800" dirty="0" smtClean="0"/>
              <a:t>content </a:t>
            </a:r>
            <a:r>
              <a:rPr kumimoji="1" lang="en-US" altLang="ja-JP" sz="2800" dirty="0"/>
              <a:t>and metadata are both managed</a:t>
            </a:r>
          </a:p>
          <a:p>
            <a:endParaRPr kumimoji="1" lang="ja-JP" altLang="en-US" sz="2800"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38</a:t>
            </a:fld>
            <a:endParaRPr lang="en-US"/>
          </a:p>
        </p:txBody>
      </p:sp>
      <p:sp>
        <p:nvSpPr>
          <p:cNvPr id="6" name="正方形/長方形 5"/>
          <p:cNvSpPr/>
          <p:nvPr/>
        </p:nvSpPr>
        <p:spPr>
          <a:xfrm>
            <a:off x="2350413" y="4839106"/>
            <a:ext cx="5864106" cy="400110"/>
          </a:xfrm>
          <a:prstGeom prst="rect">
            <a:avLst/>
          </a:prstGeom>
        </p:spPr>
        <p:txBody>
          <a:bodyPr wrap="none">
            <a:spAutoFit/>
          </a:bodyPr>
          <a:lstStyle/>
          <a:p>
            <a:pPr lvl="0" algn="ctr"/>
            <a:r>
              <a:rPr lang="en-US" altLang="ja-JP" sz="2000" u="sng" dirty="0">
                <a:solidFill>
                  <a:schemeClr val="hlink"/>
                </a:solidFill>
                <a:hlinkClick r:id="rId3"/>
              </a:rPr>
              <a:t>http://www.openarchives.org/rs/1.1/resourcesync</a:t>
            </a:r>
            <a:r>
              <a:rPr lang="en-US" altLang="ja-JP" sz="2000" dirty="0"/>
              <a:t> </a:t>
            </a:r>
            <a:r>
              <a:rPr lang="en-US" altLang="ja-JP" sz="2000" dirty="0">
                <a:solidFill>
                  <a:srgbClr val="002060"/>
                </a:solidFill>
                <a:sym typeface="Cabin"/>
              </a:rPr>
              <a:t> </a:t>
            </a:r>
            <a:endParaRPr lang="en-US" altLang="ja-JP" sz="2000" dirty="0"/>
          </a:p>
        </p:txBody>
      </p:sp>
    </p:spTree>
    <p:extLst>
      <p:ext uri="{BB962C8B-B14F-4D97-AF65-F5344CB8AC3E}">
        <p14:creationId xmlns:p14="http://schemas.microsoft.com/office/powerpoint/2010/main" val="37366705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10"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39</a:t>
            </a:fld>
            <a:endParaRPr sz="1200" b="0" i="0" u="none" strike="noStrike" cap="none" dirty="0">
              <a:solidFill>
                <a:srgbClr val="FFFFFF"/>
              </a:solidFill>
              <a:latin typeface="Cabin"/>
              <a:ea typeface="Cabin"/>
              <a:cs typeface="Cabin"/>
              <a:sym typeface="Cabin"/>
            </a:endParaRPr>
          </a:p>
        </p:txBody>
      </p:sp>
      <p:sp>
        <p:nvSpPr>
          <p:cNvPr id="2" name="タイトル 1"/>
          <p:cNvSpPr>
            <a:spLocks noGrp="1"/>
          </p:cNvSpPr>
          <p:nvPr>
            <p:ph type="title"/>
          </p:nvPr>
        </p:nvSpPr>
        <p:spPr/>
        <p:txBody>
          <a:bodyPr/>
          <a:lstStyle/>
          <a:p>
            <a:r>
              <a:rPr kumimoji="1" lang="en-US" altLang="ja-JP" dirty="0"/>
              <a:t>Next </a:t>
            </a:r>
            <a:r>
              <a:rPr kumimoji="1" lang="en-US" altLang="ja-JP" dirty="0" smtClean="0"/>
              <a:t>Steps</a:t>
            </a:r>
            <a:endParaRPr kumimoji="1" lang="ja-JP" altLang="en-US" dirty="0"/>
          </a:p>
        </p:txBody>
      </p:sp>
      <p:sp>
        <p:nvSpPr>
          <p:cNvPr id="3" name="テキスト プレースホルダー 2"/>
          <p:cNvSpPr>
            <a:spLocks noGrp="1"/>
          </p:cNvSpPr>
          <p:nvPr>
            <p:ph type="body" idx="1"/>
          </p:nvPr>
        </p:nvSpPr>
        <p:spPr/>
        <p:txBody>
          <a:bodyPr/>
          <a:lstStyle/>
          <a:p>
            <a:pPr marL="539750" indent="-514350">
              <a:buFont typeface="+mj-lt"/>
              <a:buAutoNum type="arabicPeriod"/>
            </a:pPr>
            <a:r>
              <a:rPr kumimoji="1" lang="en-US" altLang="ja-JP" dirty="0"/>
              <a:t>Implementation of technologies in repository platforms</a:t>
            </a:r>
          </a:p>
          <a:p>
            <a:pPr marL="539750" indent="-514350">
              <a:buFont typeface="+mj-lt"/>
              <a:buAutoNum type="arabicPeriod"/>
            </a:pPr>
            <a:r>
              <a:rPr kumimoji="1" lang="en-US" altLang="ja-JP" dirty="0"/>
              <a:t>Development of network or hub services</a:t>
            </a:r>
          </a:p>
          <a:p>
            <a:pPr marL="539750" indent="-514350">
              <a:buFont typeface="+mj-lt"/>
              <a:buAutoNum type="arabicPeriod"/>
            </a:pPr>
            <a:r>
              <a:rPr kumimoji="1" lang="en-US" altLang="ja-JP" dirty="0"/>
              <a:t>Ongoing monitoring of new technologies, standards and protocols</a:t>
            </a:r>
          </a:p>
          <a:p>
            <a:pPr marL="539750" indent="-514350">
              <a:buFont typeface="+mj-lt"/>
              <a:buAutoNum type="arabicPeriod"/>
            </a:pPr>
            <a:endParaRPr kumimoji="1" lang="ja-JP"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Shape 839"/>
          <p:cNvSpPr txBox="1">
            <a:spLocks noGrp="1"/>
          </p:cNvSpPr>
          <p:nvPr>
            <p:ph type="body" idx="1"/>
          </p:nvPr>
        </p:nvSpPr>
        <p:spPr>
          <a:xfrm>
            <a:off x="406473" y="1884163"/>
            <a:ext cx="8454314" cy="596487"/>
          </a:xfrm>
          <a:prstGeom prst="rect">
            <a:avLst/>
          </a:prstGeom>
          <a:noFill/>
          <a:ln>
            <a:noFill/>
          </a:ln>
        </p:spPr>
        <p:txBody>
          <a:bodyPr spcFirstLastPara="1" wrap="square" lIns="91425" tIns="45700" rIns="91425" bIns="45700" anchor="t" anchorCtr="0">
            <a:noAutofit/>
          </a:bodyPr>
          <a:lstStyle/>
          <a:p>
            <a:pPr marL="0" indent="0">
              <a:lnSpc>
                <a:spcPct val="115000"/>
              </a:lnSpc>
              <a:spcBef>
                <a:spcPts val="0"/>
              </a:spcBef>
              <a:buNone/>
            </a:pPr>
            <a:r>
              <a:rPr lang="en-CA" sz="2800" b="1" i="1" dirty="0">
                <a:solidFill>
                  <a:schemeClr val="bg2">
                    <a:lumMod val="75000"/>
                  </a:schemeClr>
                </a:solidFill>
                <a:latin typeface="Calibri"/>
                <a:cs typeface="Calibri"/>
              </a:rPr>
              <a:t>Implementation of technologies in repository </a:t>
            </a:r>
            <a:r>
              <a:rPr lang="en-CA" sz="2800" b="1" i="1" dirty="0" smtClean="0">
                <a:solidFill>
                  <a:schemeClr val="bg2">
                    <a:lumMod val="75000"/>
                  </a:schemeClr>
                </a:solidFill>
                <a:latin typeface="Calibri"/>
                <a:cs typeface="Calibri"/>
              </a:rPr>
              <a:t>platforms</a:t>
            </a:r>
          </a:p>
        </p:txBody>
      </p:sp>
      <p:sp>
        <p:nvSpPr>
          <p:cNvPr id="7"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40</a:t>
            </a:fld>
            <a:endParaRPr sz="1200" b="0" i="0" u="none" strike="noStrike" cap="none" dirty="0">
              <a:solidFill>
                <a:srgbClr val="FFFFFF"/>
              </a:solidFill>
              <a:latin typeface="Cabin"/>
              <a:ea typeface="Cabin"/>
              <a:cs typeface="Cabin"/>
              <a:sym typeface="Cabin"/>
            </a:endParaRPr>
          </a:p>
        </p:txBody>
      </p:sp>
      <p:pic>
        <p:nvPicPr>
          <p:cNvPr id="11" name="Picture 10"/>
          <p:cNvPicPr>
            <a:picLocks noChangeAspect="1"/>
          </p:cNvPicPr>
          <p:nvPr/>
        </p:nvPicPr>
        <p:blipFill>
          <a:blip r:embed="rId3"/>
          <a:stretch>
            <a:fillRect/>
          </a:stretch>
        </p:blipFill>
        <p:spPr>
          <a:xfrm>
            <a:off x="5844656" y="2684037"/>
            <a:ext cx="3299344" cy="2346200"/>
          </a:xfrm>
          <a:prstGeom prst="rect">
            <a:avLst/>
          </a:prstGeom>
        </p:spPr>
      </p:pic>
      <p:sp>
        <p:nvSpPr>
          <p:cNvPr id="12" name="TextBox 11"/>
          <p:cNvSpPr txBox="1"/>
          <p:nvPr/>
        </p:nvSpPr>
        <p:spPr>
          <a:xfrm>
            <a:off x="274194" y="2554164"/>
            <a:ext cx="5570461" cy="3185488"/>
          </a:xfrm>
          <a:prstGeom prst="rect">
            <a:avLst/>
          </a:prstGeom>
          <a:noFill/>
        </p:spPr>
        <p:txBody>
          <a:bodyPr wrap="square" rtlCol="0">
            <a:spAutoFit/>
          </a:bodyPr>
          <a:lstStyle/>
          <a:p>
            <a:pPr marL="342900" indent="-342900">
              <a:spcBef>
                <a:spcPts val="600"/>
              </a:spcBef>
              <a:buFont typeface="Arial"/>
              <a:buChar char="•"/>
            </a:pPr>
            <a:r>
              <a:rPr lang="en-CA" sz="2400" dirty="0">
                <a:latin typeface="Calibri"/>
                <a:cs typeface="Calibri"/>
              </a:rPr>
              <a:t>Working with open source platforms to implement recommendations</a:t>
            </a:r>
          </a:p>
          <a:p>
            <a:pPr marL="342900" indent="-342900">
              <a:spcBef>
                <a:spcPts val="600"/>
              </a:spcBef>
              <a:buFont typeface="Arial"/>
              <a:buChar char="•"/>
            </a:pPr>
            <a:r>
              <a:rPr lang="en-CA" sz="2400" dirty="0" smtClean="0">
                <a:latin typeface="Calibri"/>
                <a:cs typeface="Calibri"/>
              </a:rPr>
              <a:t>Organizing regional </a:t>
            </a:r>
            <a:r>
              <a:rPr lang="en-CA" sz="2400" dirty="0">
                <a:latin typeface="Calibri"/>
                <a:cs typeface="Calibri"/>
              </a:rPr>
              <a:t>projects </a:t>
            </a:r>
            <a:r>
              <a:rPr lang="en-CA" sz="2400" dirty="0" smtClean="0">
                <a:latin typeface="Calibri"/>
                <a:cs typeface="Calibri"/>
              </a:rPr>
              <a:t>to support development costs and contribute resources: </a:t>
            </a:r>
            <a:r>
              <a:rPr lang="en-CA" sz="2400" dirty="0" err="1" smtClean="0">
                <a:latin typeface="Calibri"/>
                <a:cs typeface="Calibri"/>
              </a:rPr>
              <a:t>OpenAIRE</a:t>
            </a:r>
            <a:r>
              <a:rPr lang="en-CA" sz="2400" dirty="0" smtClean="0">
                <a:latin typeface="Calibri"/>
                <a:cs typeface="Calibri"/>
              </a:rPr>
              <a:t> Advance (Europe), National Institute of Informatics (Japan), US NGR Implementers Group</a:t>
            </a:r>
            <a:endParaRPr lang="en-CA" sz="2400" dirty="0">
              <a:latin typeface="Calibri"/>
              <a:cs typeface="Calibri"/>
            </a:endParaRPr>
          </a:p>
          <a:p>
            <a:endParaRPr lang="en-US" sz="2800" dirty="0"/>
          </a:p>
        </p:txBody>
      </p:sp>
      <p:sp>
        <p:nvSpPr>
          <p:cNvPr id="2" name="タイトル 1"/>
          <p:cNvSpPr>
            <a:spLocks noGrp="1"/>
          </p:cNvSpPr>
          <p:nvPr>
            <p:ph type="title"/>
          </p:nvPr>
        </p:nvSpPr>
        <p:spPr/>
        <p:txBody>
          <a:bodyPr/>
          <a:lstStyle/>
          <a:p>
            <a:r>
              <a:rPr kumimoji="1" lang="en-US" altLang="ja-JP" dirty="0"/>
              <a:t>Next </a:t>
            </a:r>
            <a:r>
              <a:rPr kumimoji="1" lang="en-US" altLang="ja-JP" dirty="0" smtClean="0"/>
              <a:t>Steps 1</a:t>
            </a:r>
            <a:endParaRPr kumimoji="1" lang="ja-JP" altLang="en-US" dirty="0"/>
          </a:p>
        </p:txBody>
      </p:sp>
    </p:spTree>
    <p:extLst>
      <p:ext uri="{BB962C8B-B14F-4D97-AF65-F5344CB8AC3E}">
        <p14:creationId xmlns:p14="http://schemas.microsoft.com/office/powerpoint/2010/main" val="4136428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a:t>Next </a:t>
            </a:r>
            <a:r>
              <a:rPr kumimoji="1" lang="en-US" altLang="ja-JP" dirty="0" smtClean="0"/>
              <a:t>Steps 2</a:t>
            </a:r>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41</a:t>
            </a:fld>
            <a:endParaRPr lang="en-US"/>
          </a:p>
        </p:txBody>
      </p:sp>
      <p:sp>
        <p:nvSpPr>
          <p:cNvPr id="6" name="Shape 839"/>
          <p:cNvSpPr txBox="1">
            <a:spLocks noGrp="1"/>
          </p:cNvSpPr>
          <p:nvPr>
            <p:ph type="body" idx="1"/>
          </p:nvPr>
        </p:nvSpPr>
        <p:spPr>
          <a:xfrm>
            <a:off x="406473" y="1404232"/>
            <a:ext cx="7068914" cy="698861"/>
          </a:xfrm>
          <a:prstGeom prst="rect">
            <a:avLst/>
          </a:prstGeom>
          <a:noFill/>
          <a:ln>
            <a:noFill/>
          </a:ln>
        </p:spPr>
        <p:txBody>
          <a:bodyPr spcFirstLastPara="1" wrap="square" lIns="91425" tIns="45700" rIns="91425" bIns="45700" anchor="t" anchorCtr="0">
            <a:noAutofit/>
          </a:bodyPr>
          <a:lstStyle/>
          <a:p>
            <a:pPr marL="0" indent="0">
              <a:lnSpc>
                <a:spcPct val="115000"/>
              </a:lnSpc>
              <a:spcBef>
                <a:spcPts val="0"/>
              </a:spcBef>
              <a:buNone/>
            </a:pPr>
            <a:r>
              <a:rPr lang="en-CA" sz="2800" b="1" i="1" dirty="0">
                <a:solidFill>
                  <a:schemeClr val="bg2">
                    <a:lumMod val="75000"/>
                  </a:schemeClr>
                </a:solidFill>
                <a:latin typeface="Calibri"/>
                <a:cs typeface="Calibri"/>
              </a:rPr>
              <a:t>Development of network or hub </a:t>
            </a:r>
            <a:r>
              <a:rPr lang="en-CA" sz="2800" b="1" i="1" dirty="0" smtClean="0">
                <a:solidFill>
                  <a:schemeClr val="bg2">
                    <a:lumMod val="75000"/>
                  </a:schemeClr>
                </a:solidFill>
                <a:latin typeface="Calibri"/>
                <a:cs typeface="Calibri"/>
              </a:rPr>
              <a:t>services</a:t>
            </a:r>
          </a:p>
        </p:txBody>
      </p:sp>
      <p:pic>
        <p:nvPicPr>
          <p:cNvPr id="7" name="Picture 1" descr="NASA planets montage.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7474" y="2239174"/>
            <a:ext cx="2736526" cy="3407348"/>
          </a:xfrm>
          <a:prstGeom prst="rect">
            <a:avLst/>
          </a:prstGeom>
        </p:spPr>
      </p:pic>
      <p:sp>
        <p:nvSpPr>
          <p:cNvPr id="8" name="TextBox 2"/>
          <p:cNvSpPr txBox="1"/>
          <p:nvPr/>
        </p:nvSpPr>
        <p:spPr>
          <a:xfrm>
            <a:off x="406472" y="2109300"/>
            <a:ext cx="6001001" cy="3033138"/>
          </a:xfrm>
          <a:prstGeom prst="rect">
            <a:avLst/>
          </a:prstGeom>
          <a:noFill/>
        </p:spPr>
        <p:txBody>
          <a:bodyPr wrap="square" rtlCol="0">
            <a:spAutoFit/>
          </a:bodyPr>
          <a:lstStyle/>
          <a:p>
            <a:pPr marL="342900" indent="-342900">
              <a:lnSpc>
                <a:spcPct val="115000"/>
              </a:lnSpc>
              <a:buFont typeface="Arial"/>
              <a:buChar char="•"/>
            </a:pPr>
            <a:r>
              <a:rPr lang="en-CA" sz="2200" dirty="0">
                <a:latin typeface="Calibri"/>
                <a:cs typeface="Calibri"/>
              </a:rPr>
              <a:t>Aligning </a:t>
            </a:r>
            <a:r>
              <a:rPr lang="en-CA" sz="2200" dirty="0" smtClean="0">
                <a:latin typeface="Calibri"/>
                <a:cs typeface="Calibri"/>
              </a:rPr>
              <a:t>Repository Networks </a:t>
            </a:r>
            <a:r>
              <a:rPr lang="en-CA" sz="2200" dirty="0">
                <a:latin typeface="Calibri"/>
                <a:cs typeface="Calibri"/>
              </a:rPr>
              <a:t>A</a:t>
            </a:r>
            <a:r>
              <a:rPr lang="en-CA" sz="2200" dirty="0" smtClean="0">
                <a:latin typeface="Calibri"/>
                <a:cs typeface="Calibri"/>
              </a:rPr>
              <a:t>ccord, May 2018</a:t>
            </a:r>
            <a:endParaRPr lang="en-CA" sz="2200" dirty="0">
              <a:latin typeface="Calibri"/>
              <a:cs typeface="Calibri"/>
            </a:endParaRPr>
          </a:p>
          <a:p>
            <a:pPr marL="342900" indent="-342900">
              <a:lnSpc>
                <a:spcPct val="115000"/>
              </a:lnSpc>
              <a:buFont typeface="Arial"/>
              <a:buChar char="•"/>
            </a:pPr>
            <a:r>
              <a:rPr lang="en-CA" sz="2200" dirty="0">
                <a:latin typeface="Calibri"/>
                <a:cs typeface="Calibri"/>
              </a:rPr>
              <a:t>Technical and </a:t>
            </a:r>
            <a:r>
              <a:rPr lang="en-CA" sz="2200" dirty="0" smtClean="0">
                <a:latin typeface="Calibri"/>
                <a:cs typeface="Calibri"/>
              </a:rPr>
              <a:t>Strategic Meeting of </a:t>
            </a:r>
            <a:r>
              <a:rPr lang="en-CA" sz="2200" dirty="0">
                <a:latin typeface="Calibri"/>
                <a:cs typeface="Calibri"/>
              </a:rPr>
              <a:t>20 </a:t>
            </a:r>
            <a:r>
              <a:rPr lang="en-CA" sz="2200" dirty="0" smtClean="0">
                <a:latin typeface="Calibri"/>
                <a:cs typeface="Calibri"/>
              </a:rPr>
              <a:t>Repository Networks</a:t>
            </a:r>
            <a:r>
              <a:rPr lang="en-CA" sz="2200" dirty="0">
                <a:latin typeface="Calibri"/>
                <a:cs typeface="Calibri"/>
              </a:rPr>
              <a:t>, May 14 &amp; 15, </a:t>
            </a:r>
            <a:r>
              <a:rPr lang="en-CA" sz="2200" dirty="0" smtClean="0">
                <a:latin typeface="Calibri"/>
                <a:cs typeface="Calibri"/>
              </a:rPr>
              <a:t>2018 in Hamburg, Germany</a:t>
            </a:r>
          </a:p>
          <a:p>
            <a:pPr marL="342900" indent="-342900">
              <a:lnSpc>
                <a:spcPct val="115000"/>
              </a:lnSpc>
              <a:buFont typeface="Arial"/>
              <a:buChar char="•"/>
            </a:pPr>
            <a:r>
              <a:rPr lang="en-CA" sz="2200" dirty="0" smtClean="0">
                <a:latin typeface="Calibri"/>
                <a:cs typeface="Calibri"/>
              </a:rPr>
              <a:t>Pilot Projects 2</a:t>
            </a:r>
            <a:r>
              <a:rPr lang="en-CA" sz="2200" baseline="30000" dirty="0" smtClean="0">
                <a:latin typeface="Calibri"/>
                <a:cs typeface="Calibri"/>
              </a:rPr>
              <a:t>nd</a:t>
            </a:r>
            <a:r>
              <a:rPr lang="en-CA" sz="2200" dirty="0" smtClean="0">
                <a:latin typeface="Calibri"/>
                <a:cs typeface="Calibri"/>
              </a:rPr>
              <a:t> half 2018 (Open Peer Review, Common Standards for Usage Statistics, Recommender Systems)</a:t>
            </a:r>
            <a:endParaRPr lang="en-CA" sz="2200" dirty="0">
              <a:latin typeface="Calibri"/>
              <a:cs typeface="Calibri"/>
            </a:endParaRPr>
          </a:p>
          <a:p>
            <a:endParaRPr lang="en-US" dirty="0"/>
          </a:p>
        </p:txBody>
      </p:sp>
    </p:spTree>
    <p:extLst>
      <p:ext uri="{BB962C8B-B14F-4D97-AF65-F5344CB8AC3E}">
        <p14:creationId xmlns:p14="http://schemas.microsoft.com/office/powerpoint/2010/main" val="39488938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a:t>Next </a:t>
            </a:r>
            <a:r>
              <a:rPr kumimoji="1" lang="en-US" altLang="ja-JP" dirty="0" smtClean="0"/>
              <a:t>Steps 3</a:t>
            </a:r>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42</a:t>
            </a:fld>
            <a:endParaRPr lang="en-US"/>
          </a:p>
        </p:txBody>
      </p:sp>
      <p:sp>
        <p:nvSpPr>
          <p:cNvPr id="7" name="Shape 839"/>
          <p:cNvSpPr txBox="1">
            <a:spLocks noGrp="1"/>
          </p:cNvSpPr>
          <p:nvPr>
            <p:ph type="body" idx="1"/>
          </p:nvPr>
        </p:nvSpPr>
        <p:spPr>
          <a:xfrm>
            <a:off x="406473" y="1476538"/>
            <a:ext cx="8454314" cy="3196099"/>
          </a:xfrm>
          <a:prstGeom prst="rect">
            <a:avLst/>
          </a:prstGeom>
          <a:noFill/>
          <a:ln>
            <a:noFill/>
          </a:ln>
        </p:spPr>
        <p:txBody>
          <a:bodyPr spcFirstLastPara="1" wrap="square" lIns="91425" tIns="45700" rIns="91425" bIns="45700" anchor="t" anchorCtr="0">
            <a:noAutofit/>
          </a:bodyPr>
          <a:lstStyle/>
          <a:p>
            <a:pPr marL="0" indent="0">
              <a:lnSpc>
                <a:spcPct val="115000"/>
              </a:lnSpc>
              <a:spcBef>
                <a:spcPts val="0"/>
              </a:spcBef>
              <a:buNone/>
            </a:pPr>
            <a:r>
              <a:rPr lang="en-CA" sz="2800" b="1" i="1" dirty="0">
                <a:solidFill>
                  <a:schemeClr val="bg2">
                    <a:lumMod val="75000"/>
                  </a:schemeClr>
                </a:solidFill>
                <a:latin typeface="Calibri"/>
                <a:cs typeface="Calibri"/>
              </a:rPr>
              <a:t>Ongoing monitoring of new technologies, standards and </a:t>
            </a:r>
            <a:r>
              <a:rPr lang="en-CA" sz="2800" b="1" i="1" dirty="0" smtClean="0">
                <a:solidFill>
                  <a:schemeClr val="bg2">
                    <a:lumMod val="75000"/>
                  </a:schemeClr>
                </a:solidFill>
                <a:latin typeface="Calibri"/>
                <a:cs typeface="Calibri"/>
              </a:rPr>
              <a:t>protocols</a:t>
            </a:r>
          </a:p>
          <a:p>
            <a:pPr marL="0" indent="0">
              <a:lnSpc>
                <a:spcPct val="115000"/>
              </a:lnSpc>
              <a:spcBef>
                <a:spcPts val="0"/>
              </a:spcBef>
              <a:buNone/>
            </a:pPr>
            <a:r>
              <a:rPr lang="en-CA" sz="2400" dirty="0" smtClean="0">
                <a:solidFill>
                  <a:schemeClr val="bg2">
                    <a:lumMod val="75000"/>
                  </a:schemeClr>
                </a:solidFill>
                <a:latin typeface="Calibri"/>
                <a:cs typeface="Calibri"/>
              </a:rPr>
              <a:t>COAR Next Generation Repositories Editorial Group</a:t>
            </a:r>
          </a:p>
          <a:p>
            <a:pPr marL="25400" indent="0">
              <a:buNone/>
            </a:pPr>
            <a:r>
              <a:rPr lang="en-US" sz="2400" dirty="0" smtClean="0">
                <a:latin typeface="Calibri"/>
                <a:cs typeface="Calibri"/>
              </a:rPr>
              <a:t>-Andrea </a:t>
            </a:r>
            <a:r>
              <a:rPr lang="en-US" sz="2400" dirty="0" err="1" smtClean="0">
                <a:latin typeface="Calibri"/>
                <a:cs typeface="Calibri"/>
              </a:rPr>
              <a:t>Bollini</a:t>
            </a:r>
            <a:r>
              <a:rPr lang="en-US" sz="2400" dirty="0" smtClean="0">
                <a:latin typeface="Calibri"/>
                <a:cs typeface="Calibri"/>
              </a:rPr>
              <a:t>		-Kathleen Shearer</a:t>
            </a:r>
          </a:p>
          <a:p>
            <a:pPr marL="25400" indent="0">
              <a:buNone/>
            </a:pPr>
            <a:r>
              <a:rPr lang="en-US" sz="2400" dirty="0" smtClean="0">
                <a:latin typeface="Calibri"/>
                <a:cs typeface="Calibri"/>
              </a:rPr>
              <a:t>-Rick Johnson			-Herbert Van de </a:t>
            </a:r>
            <a:r>
              <a:rPr lang="en-US" sz="2400" dirty="0" err="1" smtClean="0">
                <a:latin typeface="Calibri"/>
                <a:cs typeface="Calibri"/>
              </a:rPr>
              <a:t>Sompel</a:t>
            </a:r>
            <a:endParaRPr lang="en-US" sz="2400" dirty="0" smtClean="0">
              <a:latin typeface="Calibri"/>
              <a:cs typeface="Calibri"/>
            </a:endParaRPr>
          </a:p>
          <a:p>
            <a:pPr marL="25400" indent="0">
              <a:buNone/>
            </a:pPr>
            <a:r>
              <a:rPr lang="en-US" sz="2400" dirty="0" smtClean="0">
                <a:latin typeface="Calibri"/>
                <a:cs typeface="Calibri"/>
              </a:rPr>
              <a:t>-Paolo </a:t>
            </a:r>
            <a:r>
              <a:rPr lang="en-US" sz="2400" dirty="0" err="1" smtClean="0">
                <a:latin typeface="Calibri"/>
                <a:cs typeface="Calibri"/>
              </a:rPr>
              <a:t>Manghi</a:t>
            </a:r>
            <a:r>
              <a:rPr lang="en-US" sz="2400" dirty="0" smtClean="0">
                <a:latin typeface="Calibri"/>
                <a:cs typeface="Calibri"/>
              </a:rPr>
              <a:t>			-Paul Walk</a:t>
            </a:r>
          </a:p>
          <a:p>
            <a:pPr marL="25400" indent="0">
              <a:buNone/>
            </a:pPr>
            <a:r>
              <a:rPr lang="en-US" sz="2400" dirty="0" smtClean="0">
                <a:latin typeface="Calibri"/>
                <a:cs typeface="Calibri"/>
              </a:rPr>
              <a:t>-</a:t>
            </a:r>
            <a:r>
              <a:rPr lang="en-US" sz="2400" dirty="0" err="1" smtClean="0">
                <a:latin typeface="Calibri"/>
                <a:cs typeface="Calibri"/>
              </a:rPr>
              <a:t>Eloy</a:t>
            </a:r>
            <a:r>
              <a:rPr lang="en-US" sz="2400" dirty="0" smtClean="0">
                <a:latin typeface="Calibri"/>
                <a:cs typeface="Calibri"/>
              </a:rPr>
              <a:t> Rodrigues		-</a:t>
            </a:r>
            <a:r>
              <a:rPr lang="en-US" sz="2400" dirty="0" err="1" smtClean="0">
                <a:latin typeface="Calibri"/>
                <a:cs typeface="Calibri"/>
              </a:rPr>
              <a:t>Kazu</a:t>
            </a:r>
            <a:r>
              <a:rPr lang="en-US" sz="2400" dirty="0" smtClean="0">
                <a:latin typeface="Calibri"/>
                <a:cs typeface="Calibri"/>
              </a:rPr>
              <a:t> </a:t>
            </a:r>
            <a:r>
              <a:rPr lang="en-US" sz="2400" dirty="0" err="1" smtClean="0">
                <a:latin typeface="Calibri"/>
                <a:cs typeface="Calibri"/>
              </a:rPr>
              <a:t>Yamaji</a:t>
            </a:r>
            <a:endParaRPr lang="en-US" sz="2400" dirty="0" smtClean="0">
              <a:latin typeface="Calibri"/>
              <a:cs typeface="Calibri"/>
            </a:endParaRPr>
          </a:p>
        </p:txBody>
      </p:sp>
    </p:spTree>
    <p:extLst>
      <p:ext uri="{BB962C8B-B14F-4D97-AF65-F5344CB8AC3E}">
        <p14:creationId xmlns:p14="http://schemas.microsoft.com/office/powerpoint/2010/main" val="29526483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Domestication of NGR</a:t>
            </a:r>
            <a:endParaRPr kumimoji="1" lang="ja-JP" altLang="en-US" dirty="0"/>
          </a:p>
        </p:txBody>
      </p:sp>
      <p:sp>
        <p:nvSpPr>
          <p:cNvPr id="5" name="テキスト プレースホルダー 4"/>
          <p:cNvSpPr>
            <a:spLocks noGrp="1"/>
          </p:cNvSpPr>
          <p:nvPr>
            <p:ph type="body" idx="1"/>
          </p:nvPr>
        </p:nvSpPr>
        <p:spPr>
          <a:xfrm>
            <a:off x="457200" y="2009868"/>
            <a:ext cx="8223250" cy="3994691"/>
          </a:xfrm>
        </p:spPr>
        <p:txBody>
          <a:bodyPr/>
          <a:lstStyle/>
          <a:p>
            <a:pPr marL="539750" indent="-514350">
              <a:buFont typeface="+mj-lt"/>
              <a:buAutoNum type="arabicPeriod"/>
            </a:pPr>
            <a:r>
              <a:rPr kumimoji="1" lang="en-US" altLang="ja-JP" dirty="0" smtClean="0"/>
              <a:t>Review Japanese IR Activity in the Past</a:t>
            </a:r>
          </a:p>
          <a:p>
            <a:pPr marL="539750" indent="-514350">
              <a:buFont typeface="+mj-lt"/>
              <a:buAutoNum type="arabicPeriod"/>
            </a:pPr>
            <a:r>
              <a:rPr kumimoji="1" lang="en-US" altLang="ja-JP" dirty="0" smtClean="0"/>
              <a:t>Summarize Next Challenge</a:t>
            </a:r>
          </a:p>
          <a:p>
            <a:pPr marL="539750" indent="-514350">
              <a:buFont typeface="+mj-lt"/>
              <a:buAutoNum type="arabicPeriod"/>
            </a:pPr>
            <a:r>
              <a:rPr kumimoji="1" lang="en-US" altLang="ja-JP" dirty="0" smtClean="0"/>
              <a:t>Understand NGR Concept</a:t>
            </a:r>
          </a:p>
          <a:p>
            <a:pPr marL="539750" indent="-514350">
              <a:buFont typeface="+mj-lt"/>
              <a:buAutoNum type="arabicPeriod"/>
            </a:pPr>
            <a:r>
              <a:rPr kumimoji="1" lang="en-US" altLang="ja-JP" dirty="0" smtClean="0"/>
              <a:t>Mapping Our Challenge with NGR</a:t>
            </a:r>
          </a:p>
          <a:p>
            <a:pPr marL="539750" indent="-514350">
              <a:buFont typeface="+mj-lt"/>
              <a:buAutoNum type="arabicPeriod"/>
            </a:pPr>
            <a:r>
              <a:rPr kumimoji="1" lang="en-US" altLang="ja-JP" dirty="0" smtClean="0"/>
              <a:t>Define 12</a:t>
            </a:r>
            <a:r>
              <a:rPr kumimoji="1" lang="en-US" altLang="ja-JP" baseline="30000" dirty="0" smtClean="0"/>
              <a:t>th</a:t>
            </a:r>
            <a:r>
              <a:rPr kumimoji="1" lang="en-US" altLang="ja-JP" dirty="0" smtClean="0"/>
              <a:t> and more Behaviors if Necessary</a:t>
            </a:r>
          </a:p>
          <a:p>
            <a:pPr marL="539750" indent="-514350">
              <a:buFont typeface="+mj-lt"/>
              <a:buAutoNum type="arabicPeriod"/>
            </a:pPr>
            <a:r>
              <a:rPr kumimoji="1" lang="en-US" altLang="ja-JP" dirty="0" smtClean="0"/>
              <a:t>Create the Future Repository</a:t>
            </a:r>
            <a:r>
              <a:rPr kumimoji="1" lang="ja-JP" altLang="en-US" dirty="0"/>
              <a:t> </a:t>
            </a:r>
            <a:r>
              <a:rPr kumimoji="1" lang="en-US" altLang="ja-JP" dirty="0" smtClean="0"/>
              <a:t>Network</a:t>
            </a:r>
          </a:p>
          <a:p>
            <a:pPr marL="539750" indent="-514350">
              <a:buFont typeface="+mj-lt"/>
              <a:buAutoNum type="arabicPeriod"/>
            </a:pPr>
            <a:endParaRPr kumimoji="1" lang="en-US" altLang="ja-JP" dirty="0" smtClean="0"/>
          </a:p>
          <a:p>
            <a:pPr marL="539750" indent="-514350">
              <a:buFont typeface="+mj-lt"/>
              <a:buAutoNum type="arabicPeriod"/>
            </a:pPr>
            <a:endParaRPr kumimoji="1" lang="ja-JP" altLang="en-US" dirty="0"/>
          </a:p>
        </p:txBody>
      </p:sp>
      <p:sp>
        <p:nvSpPr>
          <p:cNvPr id="3" name="スライド番号プレースホルダー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43</a:t>
            </a:fld>
            <a:endParaRPr lang="en-US"/>
          </a:p>
        </p:txBody>
      </p:sp>
      <p:sp>
        <p:nvSpPr>
          <p:cNvPr id="6" name="テキスト ボックス 5"/>
          <p:cNvSpPr txBox="1"/>
          <p:nvPr/>
        </p:nvSpPr>
        <p:spPr>
          <a:xfrm>
            <a:off x="380246" y="1348967"/>
            <a:ext cx="4325223" cy="523220"/>
          </a:xfrm>
          <a:prstGeom prst="rect">
            <a:avLst/>
          </a:prstGeom>
          <a:noFill/>
        </p:spPr>
        <p:txBody>
          <a:bodyPr wrap="none" rtlCol="0">
            <a:spAutoFit/>
          </a:bodyPr>
          <a:lstStyle/>
          <a:p>
            <a:r>
              <a:rPr kumimoji="1" lang="en-US" altLang="ja-JP" sz="2800" b="1" i="1" dirty="0" smtClean="0">
                <a:solidFill>
                  <a:srgbClr val="002060"/>
                </a:solidFill>
                <a:latin typeface="Calibri" panose="020F0502020204030204" pitchFamily="34" charset="0"/>
                <a:cs typeface="Calibri" panose="020F0502020204030204" pitchFamily="34" charset="0"/>
              </a:rPr>
              <a:t>What we are doing in Japan</a:t>
            </a:r>
            <a:endParaRPr kumimoji="1" lang="ja-JP" altLang="en-US" sz="2800" b="1" i="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4886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Shape 854"/>
          <p:cNvSpPr txBox="1">
            <a:spLocks noGrp="1"/>
          </p:cNvSpPr>
          <p:nvPr>
            <p:ph type="title"/>
          </p:nvPr>
        </p:nvSpPr>
        <p:spPr>
          <a:xfrm>
            <a:off x="0" y="279480"/>
            <a:ext cx="9144000" cy="5329378"/>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2060"/>
              </a:buClr>
              <a:buFont typeface="Cabin"/>
              <a:buNone/>
            </a:pPr>
            <a:r>
              <a:rPr lang="en-US" sz="4800" b="1" i="0" u="none" strike="noStrike" cap="none" dirty="0" smtClean="0">
                <a:solidFill>
                  <a:srgbClr val="002060"/>
                </a:solidFill>
                <a:latin typeface="Cabin"/>
                <a:ea typeface="Cabin"/>
                <a:cs typeface="Cabin"/>
                <a:sym typeface="Cabin"/>
              </a:rPr>
              <a:t/>
            </a:r>
            <a:br>
              <a:rPr lang="en-US" sz="4800" b="1" i="0" u="none" strike="noStrike" cap="none" dirty="0" smtClean="0">
                <a:solidFill>
                  <a:srgbClr val="002060"/>
                </a:solidFill>
                <a:latin typeface="Cabin"/>
                <a:ea typeface="Cabin"/>
                <a:cs typeface="Cabin"/>
                <a:sym typeface="Cabin"/>
              </a:rPr>
            </a:br>
            <a:r>
              <a:rPr lang="en-US" sz="4800" b="1" i="0" u="none" strike="noStrike" cap="none" dirty="0" smtClean="0">
                <a:solidFill>
                  <a:srgbClr val="002060"/>
                </a:solidFill>
                <a:latin typeface="Calibri"/>
                <a:ea typeface="Cabin"/>
                <a:cs typeface="Calibri"/>
                <a:sym typeface="Cabin"/>
              </a:rPr>
              <a:t>Thanks and questions!</a:t>
            </a:r>
            <a:r>
              <a:rPr lang="en-US" sz="4800" b="1" i="0" u="none" strike="noStrike" cap="none" dirty="0" smtClean="0">
                <a:solidFill>
                  <a:srgbClr val="002060"/>
                </a:solidFill>
                <a:latin typeface="Cabin"/>
                <a:ea typeface="Cabin"/>
                <a:cs typeface="Cabin"/>
                <a:sym typeface="Cabin"/>
              </a:rPr>
              <a:t/>
            </a:r>
            <a:br>
              <a:rPr lang="en-US" sz="4800" b="1" i="0" u="none" strike="noStrike" cap="none" dirty="0" smtClean="0">
                <a:solidFill>
                  <a:srgbClr val="002060"/>
                </a:solidFill>
                <a:latin typeface="Cabin"/>
                <a:ea typeface="Cabin"/>
                <a:cs typeface="Cabin"/>
                <a:sym typeface="Cabin"/>
              </a:rPr>
            </a:br>
            <a:endParaRPr sz="2800" b="0" i="0" u="none" strike="noStrike" cap="none" dirty="0">
              <a:solidFill>
                <a:srgbClr val="002060"/>
              </a:solidFill>
              <a:latin typeface="Calibri"/>
              <a:cs typeface="Calibri"/>
              <a:sym typeface="Cabin"/>
            </a:endParaRPr>
          </a:p>
        </p:txBody>
      </p:sp>
      <p:sp>
        <p:nvSpPr>
          <p:cNvPr id="4" name="Shape 840"/>
          <p:cNvSpPr txBox="1">
            <a:spLocks noGrp="1"/>
          </p:cNvSpPr>
          <p:nvPr>
            <p:ph type="sldNum" idx="12"/>
          </p:nvPr>
        </p:nvSpPr>
        <p:spPr>
          <a:xfrm>
            <a:off x="7010400" y="6440488"/>
            <a:ext cx="21336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Font typeface="Cabin"/>
              <a:buNone/>
            </a:pPr>
            <a:fld id="{00000000-1234-1234-1234-123412341234}" type="slidenum">
              <a:rPr lang="en-US" sz="1200" b="0" i="0" u="none" strike="noStrike" cap="none">
                <a:solidFill>
                  <a:srgbClr val="FFFFFF"/>
                </a:solidFill>
                <a:latin typeface="Cabin"/>
                <a:ea typeface="Cabin"/>
                <a:cs typeface="Cabin"/>
                <a:sym typeface="Cabin"/>
              </a:rPr>
              <a:t>44</a:t>
            </a:fld>
            <a:endParaRPr sz="1200" b="0" i="0" u="none" strike="noStrike" cap="none" dirty="0">
              <a:solidFill>
                <a:srgbClr val="FFFFFF"/>
              </a:solidFill>
              <a:latin typeface="Cabin"/>
              <a:ea typeface="Cabin"/>
              <a:cs typeface="Cabin"/>
              <a:sym typeface="Cabi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NII</Template>
  <TotalTime>4194</TotalTime>
  <Words>5029</Words>
  <Application>Microsoft Office PowerPoint</Application>
  <PresentationFormat>画面に合わせる (4:3)</PresentationFormat>
  <Paragraphs>505</Paragraphs>
  <Slides>44</Slides>
  <Notes>32</Notes>
  <HiddenSlides>16</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44</vt:i4>
      </vt:variant>
    </vt:vector>
  </HeadingPairs>
  <TitlesOfParts>
    <vt:vector size="52" baseType="lpstr">
      <vt:lpstr>ＭＳ Ｐゴシック</vt:lpstr>
      <vt:lpstr>Arial</vt:lpstr>
      <vt:lpstr>Cabin</vt:lpstr>
      <vt:lpstr>Calibri</vt:lpstr>
      <vt:lpstr>Corbel</vt:lpstr>
      <vt:lpstr>Times New Roman</vt:lpstr>
      <vt:lpstr>Verdana</vt:lpstr>
      <vt:lpstr>1_Larissa</vt:lpstr>
      <vt:lpstr>Towards Next Generation Repositories</vt:lpstr>
      <vt:lpstr>COAR’s Vision</vt:lpstr>
      <vt:lpstr>Who is COAR?</vt:lpstr>
      <vt:lpstr>What is about Repository</vt:lpstr>
      <vt:lpstr>Your Thought ?</vt:lpstr>
      <vt:lpstr>Why Now ?</vt:lpstr>
      <vt:lpstr>Next Generation Repositories</vt:lpstr>
      <vt:lpstr>Next Generation Repositories Working Group, 2016-2017</vt:lpstr>
      <vt:lpstr>Next Generation Repositories</vt:lpstr>
      <vt:lpstr>Characteristics of NGR</vt:lpstr>
      <vt:lpstr>Principles of NGR, Part 1</vt:lpstr>
      <vt:lpstr>Principles of NGR, Part 2</vt:lpstr>
      <vt:lpstr>Design Assumptions of NGR Part 1</vt:lpstr>
      <vt:lpstr>Design Assumptions of NGR Part 2</vt:lpstr>
      <vt:lpstr>Methodology</vt:lpstr>
      <vt:lpstr>Current repositories</vt:lpstr>
      <vt:lpstr>A New Level of Interoperability</vt:lpstr>
      <vt:lpstr>Three Vertical Discovery Mechanisms</vt:lpstr>
      <vt:lpstr>Global Sign On</vt:lpstr>
      <vt:lpstr>Transparent Social Network over Repositories</vt:lpstr>
      <vt:lpstr>Research Assessment</vt:lpstr>
      <vt:lpstr>Final Report</vt:lpstr>
      <vt:lpstr>Behaviors and Technical Recommendations </vt:lpstr>
      <vt:lpstr>Technologies, Standards and Protocols</vt:lpstr>
      <vt:lpstr>1. Exposing​ ​Identifiers</vt:lpstr>
      <vt:lpstr>2.​ ​Declaring​ ​Licenses​ ​ at​ ​the​ ​Resource​ ​Level</vt:lpstr>
      <vt:lpstr>3.​ ​Discovery​ ​through​ ​Navigation</vt:lpstr>
      <vt:lpstr>4.​ ​Interacting​ ​with​ ​Resources​  ​(Annotation,​ ​Commentary,​ ​and​ ​Review)</vt:lpstr>
      <vt:lpstr>5.​ ​Resource​ ​Transfer</vt:lpstr>
      <vt:lpstr>6.​ ​Batch​ ​Discovery</vt:lpstr>
      <vt:lpstr>7.​ ​Collecting​ ​and​ ​Exposing​ ​Activities</vt:lpstr>
      <vt:lpstr>8.​ ​Identification​ ​of​ ​Users</vt:lpstr>
      <vt:lpstr>9.​ ​Authentication​ ​of​ ​Users</vt:lpstr>
      <vt:lpstr>10.​ ​Exposing​ ​Standardized​ ​Usage​ ​Metrics</vt:lpstr>
      <vt:lpstr>11.​ ​Preserving​ ​Resources</vt:lpstr>
      <vt:lpstr>Next Generation Repositories</vt:lpstr>
      <vt:lpstr>Signposting</vt:lpstr>
      <vt:lpstr>ResourceSync</vt:lpstr>
      <vt:lpstr>Next Steps</vt:lpstr>
      <vt:lpstr>Next Steps 1</vt:lpstr>
      <vt:lpstr>Next Steps 2</vt:lpstr>
      <vt:lpstr>Next Steps 3</vt:lpstr>
      <vt:lpstr>Domestication of NGR</vt:lpstr>
      <vt:lpstr> Thanks and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global knowledge commons - ramping up repositories to support widespread change in the ecosystem</dc:title>
  <cp:lastModifiedBy>Kazu Yamaji</cp:lastModifiedBy>
  <cp:revision>147</cp:revision>
  <cp:lastPrinted>2018-04-10T13:03:15Z</cp:lastPrinted>
  <dcterms:modified xsi:type="dcterms:W3CDTF">2018-04-12T03:27:19Z</dcterms:modified>
</cp:coreProperties>
</file>